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8" r:id="rId3"/>
    <p:sldId id="269" r:id="rId4"/>
    <p:sldId id="270" r:id="rId5"/>
    <p:sldId id="271" r:id="rId6"/>
    <p:sldId id="272" r:id="rId7"/>
    <p:sldId id="274" r:id="rId8"/>
    <p:sldId id="273" r:id="rId9"/>
    <p:sldId id="275" r:id="rId10"/>
    <p:sldId id="276" r:id="rId11"/>
    <p:sldId id="277" r:id="rId12"/>
    <p:sldId id="27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10F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2D45E-FFFB-430F-ACC2-A9AC8A9A8C39}" type="datetimeFigureOut">
              <a:rPr lang="ru-RU" smtClean="0"/>
              <a:pPr/>
              <a:t>25.01.2016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BAB0D-C0D1-463B-9AD9-23F3FCC4756D}" type="slidenum">
              <a:rPr lang="ru-RU" smtClean="0"/>
              <a:pPr/>
              <a:t>‹#›</a:t>
            </a:fld>
            <a:endParaRPr lang="ru-RU"/>
          </a:p>
        </p:txBody>
      </p:sp>
    </p:spTree>
    <p:extLst>
      <p:ext uri="{BB962C8B-B14F-4D97-AF65-F5344CB8AC3E}">
        <p14:creationId xmlns:p14="http://schemas.microsoft.com/office/powerpoint/2010/main" xmlns="" val="1183473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6EBAB0D-C0D1-463B-9AD9-23F3FCC4756D}" type="slidenum">
              <a:rPr lang="ru-RU" smtClean="0"/>
              <a:pPr/>
              <a:t>1</a:t>
            </a:fld>
            <a:endParaRPr lang="ru-RU"/>
          </a:p>
        </p:txBody>
      </p:sp>
    </p:spTree>
    <p:extLst>
      <p:ext uri="{BB962C8B-B14F-4D97-AF65-F5344CB8AC3E}">
        <p14:creationId xmlns:p14="http://schemas.microsoft.com/office/powerpoint/2010/main" xmlns="" val="2476397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kellysthoughtsonthings.com/wp-content/uploads/2013/05/Flower-pop-flower-free-ppt-background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https://staceylovenlife.files.wordpress.com/2013/09/shutterstock_117274108.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33134" b="12861"/>
          <a:stretch/>
        </p:blipFill>
        <p:spPr bwMode="auto">
          <a:xfrm>
            <a:off x="2821149" y="4444712"/>
            <a:ext cx="3860823" cy="162771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2247960" y="313192"/>
            <a:ext cx="4824536" cy="2308324"/>
          </a:xfrm>
          <a:prstGeom prst="rect">
            <a:avLst/>
          </a:prstGeom>
        </p:spPr>
        <p:txBody>
          <a:bodyPr wrap="square">
            <a:spAutoFit/>
            <a:scene3d>
              <a:camera prst="orthographicFront"/>
              <a:lightRig rig="brightRoom" dir="t"/>
            </a:scene3d>
            <a:sp3d extrusionH="57150" contourW="6350" prstMaterial="plastic">
              <a:bevelT w="20320" h="20320"/>
              <a:contourClr>
                <a:schemeClr val="accent1">
                  <a:tint val="100000"/>
                  <a:shade val="100000"/>
                  <a:hueMod val="100000"/>
                  <a:satMod val="100000"/>
                </a:schemeClr>
              </a:contourClr>
            </a:sp3d>
          </a:bodyPr>
          <a:lstStyle/>
          <a:p>
            <a:pPr algn="ctr"/>
            <a:r>
              <a:rPr lang="ru-RU" sz="36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Конфликтные</a:t>
            </a:r>
            <a:endParaRPr lang="en-US" sz="36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algn="ctr"/>
            <a:r>
              <a:rPr lang="ru-RU" sz="36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Ситуации</a:t>
            </a:r>
            <a:endParaRPr lang="en-US" sz="36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algn="ctr"/>
            <a:r>
              <a:rPr lang="ru-RU" sz="36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 </a:t>
            </a:r>
            <a:r>
              <a:rPr lang="ru-RU" sz="36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и способы их преодоления</a:t>
            </a:r>
          </a:p>
        </p:txBody>
      </p:sp>
      <p:sp>
        <p:nvSpPr>
          <p:cNvPr id="3" name="TextBox 2"/>
          <p:cNvSpPr txBox="1"/>
          <p:nvPr/>
        </p:nvSpPr>
        <p:spPr>
          <a:xfrm>
            <a:off x="3779912" y="6237312"/>
            <a:ext cx="2162772" cy="338554"/>
          </a:xfrm>
          <a:prstGeom prst="rect">
            <a:avLst/>
          </a:prstGeom>
          <a:noFill/>
        </p:spPr>
        <p:txBody>
          <a:bodyPr wrap="none" rtlCol="0">
            <a:spAutoFit/>
          </a:bodyPr>
          <a:lstStyle/>
          <a:p>
            <a:r>
              <a:rPr lang="ru-RU" sz="1600" b="1" dirty="0">
                <a:latin typeface="Comic Sans MS" panose="030F0702030302020204" pitchFamily="66" charset="0"/>
              </a:rPr>
              <a:t>Г.Таганрог 2016 г.</a:t>
            </a:r>
          </a:p>
        </p:txBody>
      </p:sp>
      <p:sp>
        <p:nvSpPr>
          <p:cNvPr id="9" name="TextBox 8"/>
          <p:cNvSpPr txBox="1"/>
          <p:nvPr/>
        </p:nvSpPr>
        <p:spPr>
          <a:xfrm>
            <a:off x="2950063" y="3136612"/>
            <a:ext cx="3602994" cy="584775"/>
          </a:xfrm>
          <a:prstGeom prst="rect">
            <a:avLst/>
          </a:prstGeom>
          <a:noFill/>
        </p:spPr>
        <p:txBody>
          <a:bodyPr wrap="square" rtlCol="0">
            <a:spAutoFit/>
          </a:bodyPr>
          <a:lstStyle/>
          <a:p>
            <a:r>
              <a:rPr lang="ru-RU" sz="1600" b="1" dirty="0" smtClean="0">
                <a:latin typeface="Comic Sans MS" panose="030F0702030302020204" pitchFamily="66" charset="0"/>
              </a:rPr>
              <a:t>Подготовила: педагог-психолог </a:t>
            </a:r>
          </a:p>
          <a:p>
            <a:r>
              <a:rPr lang="ru-RU" sz="1600" b="1" dirty="0" smtClean="0">
                <a:latin typeface="Comic Sans MS" panose="030F0702030302020204" pitchFamily="66" charset="0"/>
              </a:rPr>
              <a:t>Скрынник Ксения Александровна</a:t>
            </a:r>
            <a:endParaRPr lang="ru-RU" sz="1600" b="1" dirty="0">
              <a:latin typeface="Comic Sans MS" panose="030F0702030302020204" pitchFamily="66" charset="0"/>
            </a:endParaRPr>
          </a:p>
        </p:txBody>
      </p:sp>
    </p:spTree>
    <p:extLst>
      <p:ext uri="{BB962C8B-B14F-4D97-AF65-F5344CB8AC3E}">
        <p14:creationId xmlns:p14="http://schemas.microsoft.com/office/powerpoint/2010/main" xmlns="" val="1054450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16" y="764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315344" y="476672"/>
            <a:ext cx="4572000" cy="2246769"/>
          </a:xfrm>
          <a:prstGeom prst="rect">
            <a:avLst/>
          </a:prstGeom>
        </p:spPr>
        <p:txBody>
          <a:bodyPr>
            <a:spAutoFit/>
          </a:bodyPr>
          <a:lstStyle/>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Ребенок, словно чистый лист бумаги.</a:t>
            </a:r>
          </a:p>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Неосторожно не сомни его судьбу.</a:t>
            </a:r>
          </a:p>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Ты помоги ему, придай отваги.</a:t>
            </a:r>
          </a:p>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И научи выигрывать борьбу.</a:t>
            </a:r>
          </a:p>
        </p:txBody>
      </p:sp>
      <p:pic>
        <p:nvPicPr>
          <p:cNvPr id="19458" name="Picture 2" descr="http://static7.depositphotos.com/1278120/775/i/950/depositphotos_7752601-Kid-with-a-bal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03794" y="3436640"/>
            <a:ext cx="1890295" cy="25202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41767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16" y="764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06192" y="259496"/>
            <a:ext cx="8496944" cy="5693866"/>
          </a:xfrm>
          <a:prstGeom prst="rect">
            <a:avLst/>
          </a:prstGeom>
        </p:spPr>
        <p:txBody>
          <a:bodyPr wrap="square">
            <a:spAutoFit/>
          </a:bodyPr>
          <a:lstStyle/>
          <a:p>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Памятка педагогу по профилактике </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конфликтов</a:t>
            </a:r>
          </a:p>
          <a:p>
            <a:endPar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marL="285750" indent="-285750" algn="ctr">
              <a:buBlip>
                <a:blip r:embed="rId3"/>
              </a:buBlip>
            </a:pPr>
            <a:r>
              <a:rPr lang="ru-RU" i="1" dirty="0" smtClean="0">
                <a:latin typeface="Comic Sans MS" panose="030F0702030302020204" pitchFamily="66" charset="0"/>
              </a:rPr>
              <a:t>Оценивая </a:t>
            </a:r>
            <a:r>
              <a:rPr lang="ru-RU" i="1" dirty="0">
                <a:latin typeface="Comic Sans MS" panose="030F0702030302020204" pitchFamily="66" charset="0"/>
              </a:rPr>
              <a:t>результаты учебы и поведения ребенка, всегда сначала обращайте внимание на то, что ему удалось сделать и чего достичь.</a:t>
            </a:r>
          </a:p>
          <a:p>
            <a:pPr marL="285750" indent="-285750" algn="ctr">
              <a:buBlip>
                <a:blip r:embed="rId3"/>
              </a:buBlip>
            </a:pPr>
            <a:r>
              <a:rPr lang="ru-RU" i="1" dirty="0" smtClean="0">
                <a:latin typeface="Comic Sans MS" panose="030F0702030302020204" pitchFamily="66" charset="0"/>
              </a:rPr>
              <a:t> </a:t>
            </a:r>
            <a:r>
              <a:rPr lang="ru-RU" i="1" dirty="0">
                <a:latin typeface="Comic Sans MS" panose="030F0702030302020204" pitchFamily="66" charset="0"/>
              </a:rPr>
              <a:t>Никогда не выясняйте отношения с администрацией, коллегами и родственниками  воспитанников в их присутствии.</a:t>
            </a:r>
          </a:p>
          <a:p>
            <a:pPr marL="285750" indent="-285750" algn="ctr">
              <a:buBlip>
                <a:blip r:embed="rId3"/>
              </a:buBlip>
            </a:pPr>
            <a:r>
              <a:rPr lang="ru-RU" i="1" dirty="0" smtClean="0">
                <a:latin typeface="Comic Sans MS" panose="030F0702030302020204" pitchFamily="66" charset="0"/>
              </a:rPr>
              <a:t> </a:t>
            </a:r>
            <a:r>
              <a:rPr lang="ru-RU" i="1" dirty="0">
                <a:latin typeface="Comic Sans MS" panose="030F0702030302020204" pitchFamily="66" charset="0"/>
              </a:rPr>
              <a:t>Не стремитесь радикально, быстро, «лобовыми» методами переделывать детей.</a:t>
            </a:r>
          </a:p>
          <a:p>
            <a:pPr marL="285750" indent="-285750" algn="ctr">
              <a:buBlip>
                <a:blip r:embed="rId3"/>
              </a:buBlip>
            </a:pPr>
            <a:r>
              <a:rPr lang="ru-RU" i="1" dirty="0" smtClean="0">
                <a:latin typeface="Comic Sans MS" panose="030F0702030302020204" pitchFamily="66" charset="0"/>
              </a:rPr>
              <a:t>Нужно </a:t>
            </a:r>
            <a:r>
              <a:rPr lang="ru-RU" i="1" dirty="0">
                <a:latin typeface="Comic Sans MS" panose="030F0702030302020204" pitchFamily="66" charset="0"/>
              </a:rPr>
              <a:t>одинаково справедливо относиться ко всем воспитанникам.</a:t>
            </a:r>
          </a:p>
          <a:p>
            <a:pPr marL="285750" indent="-285750" algn="ctr">
              <a:buBlip>
                <a:blip r:embed="rId3"/>
              </a:buBlip>
            </a:pPr>
            <a:r>
              <a:rPr lang="ru-RU" i="1" dirty="0" smtClean="0">
                <a:latin typeface="Comic Sans MS" panose="030F0702030302020204" pitchFamily="66" charset="0"/>
              </a:rPr>
              <a:t>Лучшим </a:t>
            </a:r>
            <a:r>
              <a:rPr lang="ru-RU" i="1" dirty="0">
                <a:latin typeface="Comic Sans MS" panose="030F0702030302020204" pitchFamily="66" charset="0"/>
              </a:rPr>
              <a:t>способом разрешения конфликтной ситуации является сознательный выбор оптимальной стратегии поведения для данного конкретного случая.</a:t>
            </a:r>
          </a:p>
          <a:p>
            <a:pPr marL="285750" indent="-285750" algn="ctr">
              <a:buBlip>
                <a:blip r:embed="rId3"/>
              </a:buBlip>
            </a:pPr>
            <a:r>
              <a:rPr lang="ru-RU" i="1" dirty="0" smtClean="0">
                <a:latin typeface="Comic Sans MS" panose="030F0702030302020204" pitchFamily="66" charset="0"/>
              </a:rPr>
              <a:t>Необходимо </a:t>
            </a:r>
            <a:r>
              <a:rPr lang="ru-RU" i="1" dirty="0">
                <a:latin typeface="Comic Sans MS" panose="030F0702030302020204" pitchFamily="66" charset="0"/>
              </a:rPr>
              <a:t>направлять процесс разрешения конфликтов в конструктивное русло и стараться не затягивать конфликт.</a:t>
            </a:r>
          </a:p>
          <a:p>
            <a:pPr marL="285750" indent="-285750" algn="ctr">
              <a:buBlip>
                <a:blip r:embed="rId3"/>
              </a:buBlip>
            </a:pPr>
            <a:r>
              <a:rPr lang="ru-RU" i="1" dirty="0" smtClean="0">
                <a:latin typeface="Comic Sans MS" panose="030F0702030302020204" pitchFamily="66" charset="0"/>
              </a:rPr>
              <a:t>В </a:t>
            </a:r>
            <a:r>
              <a:rPr lang="ru-RU" i="1" dirty="0">
                <a:latin typeface="Comic Sans MS" panose="030F0702030302020204" pitchFamily="66" charset="0"/>
              </a:rPr>
              <a:t>ситуации приближающегося конфликта совладайте со своими негативными эмоциями. Ещё ничего никому не удалось доказать с помощью скандала: здесь не бывает победителей. Если и взрослые, и подростки охвачены бурными негативными эмоциями, способность понимать друг друга исчезает. </a:t>
            </a:r>
          </a:p>
          <a:p>
            <a:endParaRPr lang="ru-RU" dirty="0">
              <a:latin typeface="Comic Sans MS" panose="030F0702030302020204" pitchFamily="66" charset="0"/>
            </a:endParaRPr>
          </a:p>
        </p:txBody>
      </p:sp>
    </p:spTree>
    <p:extLst>
      <p:ext uri="{BB962C8B-B14F-4D97-AF65-F5344CB8AC3E}">
        <p14:creationId xmlns:p14="http://schemas.microsoft.com/office/powerpoint/2010/main" xmlns="" val="713491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16" y="764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12476" y="404664"/>
            <a:ext cx="9010604" cy="4247317"/>
          </a:xfrm>
          <a:prstGeom prst="rect">
            <a:avLst/>
          </a:prstGeom>
        </p:spPr>
        <p:txBody>
          <a:bodyPr wrap="square">
            <a:spAutoFit/>
          </a:bodyPr>
          <a:lstStyle/>
          <a:p>
            <a:pPr marL="285750" indent="-285750" algn="ctr">
              <a:buBlip>
                <a:blip r:embed="rId3"/>
              </a:buBlip>
            </a:pPr>
            <a:r>
              <a:rPr lang="ru-RU" i="1" dirty="0">
                <a:latin typeface="Comic Sans MS" panose="030F0702030302020204" pitchFamily="66" charset="0"/>
              </a:rPr>
              <a:t>Спросите себя: «Что я хочу получить в результате своего педагогического воздействия?» (чувство страха у ребенка или осознанное чувство вины).  Педагогическое воздействие должно быть направлено не против личности ребенка, а против его поступка. Важно показывать ребенку, что Вы  принимаете его таким, какой он есть, понимаете его, но в то же время не одобряете его действий. Такой подход, не унижая ребенка, способен вызвать в нем положительное поведение.</a:t>
            </a:r>
          </a:p>
          <a:p>
            <a:pPr marL="285750" indent="-285750" algn="ctr">
              <a:buBlip>
                <a:blip r:embed="rId3"/>
              </a:buBlip>
            </a:pPr>
            <a:r>
              <a:rPr lang="ru-RU" i="1" dirty="0" smtClean="0">
                <a:latin typeface="Comic Sans MS" panose="030F0702030302020204" pitchFamily="66" charset="0"/>
              </a:rPr>
              <a:t>Уступает </a:t>
            </a:r>
            <a:r>
              <a:rPr lang="ru-RU" i="1" dirty="0">
                <a:latin typeface="Comic Sans MS" panose="030F0702030302020204" pitchFamily="66" charset="0"/>
              </a:rPr>
              <a:t>тот, кто умнее. «Костёр ссоры быстро погаснет, если в него не подбрасывать дров», - говорил Дж. </a:t>
            </a:r>
            <a:r>
              <a:rPr lang="ru-RU" i="1" dirty="0" err="1">
                <a:latin typeface="Comic Sans MS" panose="030F0702030302020204" pitchFamily="66" charset="0"/>
              </a:rPr>
              <a:t>Дьюи</a:t>
            </a:r>
            <a:r>
              <a:rPr lang="ru-RU" i="1" dirty="0">
                <a:latin typeface="Comic Sans MS" panose="030F0702030302020204" pitchFamily="66" charset="0"/>
              </a:rPr>
              <a:t>. Поэтому чтобы конфликт прекратился, кто-то должен первым замолчать. Взрослому это сделать проще, чем подростку с его неустойчивой психикой.</a:t>
            </a:r>
          </a:p>
          <a:p>
            <a:pPr marL="285750" indent="-285750" algn="ctr">
              <a:buBlip>
                <a:blip r:embed="rId3"/>
              </a:buBlip>
            </a:pPr>
            <a:r>
              <a:rPr lang="ru-RU" i="1" dirty="0" smtClean="0">
                <a:latin typeface="Comic Sans MS" panose="030F0702030302020204" pitchFamily="66" charset="0"/>
              </a:rPr>
              <a:t>Будьте </a:t>
            </a:r>
            <a:r>
              <a:rPr lang="ru-RU" i="1" dirty="0">
                <a:latin typeface="Comic Sans MS" panose="030F0702030302020204" pitchFamily="66" charset="0"/>
              </a:rPr>
              <a:t>тверды и последовательны. Дети прекрасно чувствуют слабость взрослых. Поэтому, несмотря на вашу готовность к компромиссу, подростки должны знать, что педагогический авторитет незыблем.</a:t>
            </a:r>
          </a:p>
          <a:p>
            <a:pPr algn="ctr"/>
            <a:r>
              <a:rPr lang="ru-RU" i="1" dirty="0">
                <a:latin typeface="Comic Sans MS" panose="030F0702030302020204" pitchFamily="66" charset="0"/>
              </a:rPr>
              <a:t> </a:t>
            </a:r>
          </a:p>
        </p:txBody>
      </p:sp>
      <p:pic>
        <p:nvPicPr>
          <p:cNvPr id="21506" name="Picture 2" descr="http://for-said.3dn.ru/_ph/2/871086958.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72315" y="4494343"/>
            <a:ext cx="1890926" cy="23636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5747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294363" y="332656"/>
            <a:ext cx="8601392" cy="6032421"/>
          </a:xfrm>
          <a:prstGeom prst="rect">
            <a:avLst/>
          </a:prstGeom>
        </p:spPr>
        <p:txBody>
          <a:bodyPr wrap="square">
            <a:spAutoFit/>
          </a:bodyPr>
          <a:lstStyle/>
          <a:p>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 </a:t>
            </a:r>
            <a:r>
              <a:rPr lang="ru-RU" sz="2000"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a:t>
            </a:r>
            <a:r>
              <a:rPr lang="ru-RU" dirty="0">
                <a:latin typeface="Comic Sans MS" panose="030F0702030302020204" pitchFamily="66" charset="0"/>
              </a:rPr>
              <a:t> это напряжение в отношениях, возникшее в результате явных или скрытых противоречий, столкновение различных мотивов, мнений, стремлений людей и ведущее к борьбе сторон</a:t>
            </a:r>
            <a:r>
              <a:rPr lang="ru-RU" dirty="0" smtClean="0">
                <a:latin typeface="Comic Sans MS" panose="030F0702030302020204" pitchFamily="66" charset="0"/>
              </a:rPr>
              <a:t>.</a:t>
            </a:r>
            <a:endParaRPr lang="en-US" dirty="0" smtClean="0">
              <a:latin typeface="Comic Sans MS" panose="030F0702030302020204" pitchFamily="66" charset="0"/>
            </a:endParaRPr>
          </a:p>
          <a:p>
            <a:endParaRPr lang="ru-RU" dirty="0">
              <a:latin typeface="Comic Sans MS" panose="030F0702030302020204" pitchFamily="66" charset="0"/>
            </a:endParaRPr>
          </a:p>
          <a:p>
            <a:r>
              <a:rPr lang="ru-RU" b="1" u="sng" dirty="0">
                <a:latin typeface="Comic Sans MS" panose="030F0702030302020204" pitchFamily="66" charset="0"/>
              </a:rPr>
              <a:t>Существуют сигналы, предупреждающие конфликт</a:t>
            </a:r>
            <a:r>
              <a:rPr lang="ru-RU" b="1" u="sng" dirty="0" smtClean="0">
                <a:latin typeface="Comic Sans MS" panose="030F0702030302020204" pitchFamily="66" charset="0"/>
              </a:rPr>
              <a:t>.</a:t>
            </a:r>
            <a:endParaRPr lang="en-US" b="1" u="sng" dirty="0" smtClean="0">
              <a:latin typeface="Comic Sans MS" panose="030F0702030302020204" pitchFamily="66" charset="0"/>
            </a:endParaRPr>
          </a:p>
          <a:p>
            <a:endParaRPr lang="en-US" u="sng" dirty="0" smtClean="0">
              <a:latin typeface="Comic Sans MS" panose="030F0702030302020204" pitchFamily="66" charset="0"/>
            </a:endParaRPr>
          </a:p>
          <a:p>
            <a:r>
              <a:rPr lang="ru-RU" dirty="0" smtClean="0">
                <a:latin typeface="Comic Sans MS" panose="030F0702030302020204" pitchFamily="66" charset="0"/>
              </a:rPr>
              <a:t>Среди </a:t>
            </a:r>
            <a:r>
              <a:rPr lang="ru-RU" dirty="0">
                <a:latin typeface="Comic Sans MS" panose="030F0702030302020204" pitchFamily="66" charset="0"/>
              </a:rPr>
              <a:t>них</a:t>
            </a:r>
            <a:r>
              <a:rPr lang="ru-RU" dirty="0" smtClean="0">
                <a:latin typeface="Comic Sans MS" panose="030F0702030302020204" pitchFamily="66" charset="0"/>
              </a:rPr>
              <a:t>:</a:t>
            </a:r>
            <a:endParaRPr lang="en-US" dirty="0" smtClean="0">
              <a:latin typeface="Comic Sans MS" panose="030F0702030302020204" pitchFamily="66" charset="0"/>
            </a:endParaRPr>
          </a:p>
          <a:p>
            <a:endParaRPr lang="ru-RU" dirty="0">
              <a:latin typeface="Comic Sans MS" panose="030F0702030302020204" pitchFamily="66" charset="0"/>
            </a:endParaRPr>
          </a:p>
          <a:p>
            <a:r>
              <a:rPr lang="ru-RU" sz="2000"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кризис </a:t>
            </a:r>
            <a:r>
              <a:rPr lang="ru-RU" dirty="0">
                <a:latin typeface="Comic Sans MS" panose="030F0702030302020204" pitchFamily="66" charset="0"/>
              </a:rPr>
              <a:t>(в ходе кризиса обычные нормы поведения теряют силу, и человек становится способным на крайности – в своем воображении, иногда и на самом деле</a:t>
            </a:r>
            <a:r>
              <a:rPr lang="ru-RU" dirty="0" smtClean="0">
                <a:latin typeface="Comic Sans MS" panose="030F0702030302020204" pitchFamily="66" charset="0"/>
              </a:rPr>
              <a:t>);</a:t>
            </a:r>
            <a:endParaRPr lang="en-US" dirty="0" smtClean="0">
              <a:latin typeface="Comic Sans MS" panose="030F0702030302020204" pitchFamily="66" charset="0"/>
            </a:endParaRPr>
          </a:p>
          <a:p>
            <a:endParaRPr lang="ru-RU" dirty="0" smtClean="0">
              <a:latin typeface="Comic Sans MS" panose="030F0702030302020204" pitchFamily="66" charset="0"/>
            </a:endParaRPr>
          </a:p>
          <a:p>
            <a:r>
              <a:rPr lang="ru-RU" sz="2000"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инциденты </a:t>
            </a:r>
            <a:r>
              <a:rPr lang="ru-RU" dirty="0" smtClean="0">
                <a:latin typeface="Comic Sans MS" panose="030F0702030302020204" pitchFamily="66" charset="0"/>
              </a:rPr>
              <a:t>(какая-то мелочь может вызвать временное волнение или раздражение);</a:t>
            </a:r>
            <a:endParaRPr lang="en-US" dirty="0" smtClean="0">
              <a:latin typeface="Comic Sans MS" panose="030F0702030302020204" pitchFamily="66" charset="0"/>
            </a:endParaRPr>
          </a:p>
          <a:p>
            <a:endParaRPr lang="ru-RU" dirty="0" smtClean="0">
              <a:latin typeface="Comic Sans MS" panose="030F0702030302020204" pitchFamily="66" charset="0"/>
            </a:endParaRPr>
          </a:p>
          <a:p>
            <a:r>
              <a:rPr lang="ru-RU" sz="2000"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напряжение </a:t>
            </a:r>
            <a:r>
              <a:rPr lang="ru-RU" dirty="0">
                <a:latin typeface="Comic Sans MS" panose="030F0702030302020204" pitchFamily="66" charset="0"/>
              </a:rPr>
              <a:t>(состояние, которое искажает восприятие другого человека и поступков его действий, чувства изменяются к худшему, взаимоотношения становятся источником непрерывного беспокойства, очень часто любое недоразумение может перерасти в конфликт);</a:t>
            </a:r>
          </a:p>
          <a:p>
            <a:r>
              <a:rPr lang="ru-RU" dirty="0">
                <a:latin typeface="Comic Sans MS" panose="030F0702030302020204" pitchFamily="66" charset="0"/>
              </a:rPr>
              <a:t>дискомфорт (интуитивное ощущение волнение, страх, которые трудно выразить словами).</a:t>
            </a:r>
          </a:p>
        </p:txBody>
      </p:sp>
    </p:spTree>
    <p:extLst>
      <p:ext uri="{BB962C8B-B14F-4D97-AF65-F5344CB8AC3E}">
        <p14:creationId xmlns:p14="http://schemas.microsoft.com/office/powerpoint/2010/main" xmlns="" val="147485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490603" y="341323"/>
            <a:ext cx="8208912" cy="5601533"/>
          </a:xfrm>
          <a:prstGeom prst="rect">
            <a:avLst/>
          </a:prstGeom>
        </p:spPr>
        <p:txBody>
          <a:bodyPr wrap="square">
            <a:spAutoFit/>
          </a:bodyPr>
          <a:lstStyle/>
          <a:p>
            <a:r>
              <a:rPr lang="ru-RU" dirty="0">
                <a:latin typeface="Comic Sans MS" panose="030F0702030302020204" pitchFamily="66" charset="0"/>
              </a:rPr>
              <a:t>Большинство конфликтов по своей природе </a:t>
            </a:r>
            <a:r>
              <a:rPr lang="ru-RU" b="1" u="sng" dirty="0">
                <a:latin typeface="Comic Sans MS" panose="030F0702030302020204" pitchFamily="66" charset="0"/>
              </a:rPr>
              <a:t>субъективны</a:t>
            </a:r>
            <a:r>
              <a:rPr lang="ru-RU" dirty="0">
                <a:latin typeface="Comic Sans MS" panose="030F0702030302020204" pitchFamily="66" charset="0"/>
              </a:rPr>
              <a:t> и имеют в своей основе одну из следующих </a:t>
            </a:r>
            <a:r>
              <a:rPr lang="ru-RU" b="1" u="sng" dirty="0">
                <a:latin typeface="Comic Sans MS" panose="030F0702030302020204" pitchFamily="66" charset="0"/>
              </a:rPr>
              <a:t>психологических причин</a:t>
            </a:r>
            <a:r>
              <a:rPr lang="ru-RU" b="1" u="sng" dirty="0" smtClean="0">
                <a:latin typeface="Comic Sans MS" panose="030F0702030302020204" pitchFamily="66" charset="0"/>
              </a:rPr>
              <a:t>:</a:t>
            </a:r>
            <a:endParaRPr lang="en-US" b="1" u="sng" dirty="0" smtClean="0">
              <a:latin typeface="Comic Sans MS" panose="030F0702030302020204" pitchFamily="66" charset="0"/>
            </a:endParaRPr>
          </a:p>
          <a:p>
            <a:endParaRPr lang="ru-RU" u="sng"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недостаточно хорошее знание человека;</a:t>
            </a:r>
            <a:endParaRPr lang="en-US" i="1" dirty="0">
              <a:latin typeface="Comic Sans MS" panose="030F0702030302020204" pitchFamily="66" charset="0"/>
            </a:endParaRPr>
          </a:p>
          <a:p>
            <a:pPr marL="285750" indent="-285750" algn="ctr">
              <a:buBlip>
                <a:blip r:embed="rId3"/>
              </a:buBlip>
            </a:pPr>
            <a:endParaRPr lang="ru-RU" i="1"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неправильное понимание его намерений;</a:t>
            </a:r>
            <a:endParaRPr lang="en-US" i="1" dirty="0">
              <a:latin typeface="Comic Sans MS" panose="030F0702030302020204" pitchFamily="66" charset="0"/>
            </a:endParaRPr>
          </a:p>
          <a:p>
            <a:pPr marL="285750" indent="-285750" algn="ctr">
              <a:buBlip>
                <a:blip r:embed="rId3"/>
              </a:buBlip>
            </a:pPr>
            <a:endParaRPr lang="ru-RU" i="1"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неверное представление о том, что он на самом деле думает;</a:t>
            </a:r>
            <a:endParaRPr lang="en-US" i="1" dirty="0">
              <a:latin typeface="Comic Sans MS" panose="030F0702030302020204" pitchFamily="66" charset="0"/>
            </a:endParaRPr>
          </a:p>
          <a:p>
            <a:pPr marL="285750" indent="-285750" algn="ctr">
              <a:buBlip>
                <a:blip r:embed="rId3"/>
              </a:buBlip>
            </a:pPr>
            <a:endParaRPr lang="ru-RU" i="1"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ошибочная интерпретация мотивов совершенных поступков;</a:t>
            </a:r>
            <a:endParaRPr lang="en-US" i="1" dirty="0">
              <a:latin typeface="Comic Sans MS" panose="030F0702030302020204" pitchFamily="66" charset="0"/>
            </a:endParaRPr>
          </a:p>
          <a:p>
            <a:pPr marL="285750" indent="-285750" algn="ctr">
              <a:buBlip>
                <a:blip r:embed="rId3"/>
              </a:buBlip>
            </a:pPr>
            <a:endParaRPr lang="ru-RU" i="1"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неточная оценка отношения данного человека к другому.</a:t>
            </a:r>
            <a:endParaRPr lang="en-US" i="1" dirty="0">
              <a:latin typeface="Comic Sans MS" panose="030F0702030302020204" pitchFamily="66" charset="0"/>
            </a:endParaRPr>
          </a:p>
          <a:p>
            <a:endParaRPr lang="ru-RU" sz="1600" cap="all" dirty="0">
              <a:solidFill>
                <a:srgbClr val="002060"/>
              </a:soli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r>
              <a:rPr lang="ru-RU" b="1" u="sng" dirty="0">
                <a:latin typeface="Comic Sans MS" panose="030F0702030302020204" pitchFamily="66" charset="0"/>
              </a:rPr>
              <a:t>Педагогические конфликты </a:t>
            </a:r>
            <a:r>
              <a:rPr lang="ru-RU" dirty="0">
                <a:latin typeface="Comic Sans MS" panose="030F0702030302020204" pitchFamily="66" charset="0"/>
              </a:rPr>
              <a:t>могут быть следующих </a:t>
            </a:r>
            <a:r>
              <a:rPr lang="ru-RU" u="sng" dirty="0">
                <a:latin typeface="Comic Sans MS" panose="030F0702030302020204" pitchFamily="66" charset="0"/>
              </a:rPr>
              <a:t>видов</a:t>
            </a:r>
            <a:r>
              <a:rPr lang="ru-RU" dirty="0" smtClean="0">
                <a:latin typeface="Comic Sans MS" panose="030F0702030302020204" pitchFamily="66" charset="0"/>
              </a:rPr>
              <a:t>:</a:t>
            </a:r>
            <a:endParaRPr lang="en-US" dirty="0" smtClean="0">
              <a:latin typeface="Comic Sans MS" panose="030F0702030302020204" pitchFamily="66" charset="0"/>
            </a:endParaRPr>
          </a:p>
          <a:p>
            <a:endParaRPr lang="en-US" dirty="0" smtClean="0">
              <a:latin typeface="Comic Sans MS" panose="030F0702030302020204" pitchFamily="66" charset="0"/>
            </a:endParaRPr>
          </a:p>
          <a:p>
            <a:pPr marL="285750" indent="-285750" algn="ctr">
              <a:buBlip>
                <a:blip r:embed="rId3"/>
              </a:buBlip>
            </a:pPr>
            <a:r>
              <a:rPr lang="ru-RU" i="1" dirty="0" smtClean="0">
                <a:latin typeface="Comic Sans MS" panose="030F0702030302020204" pitchFamily="66" charset="0"/>
              </a:rPr>
              <a:t>между </a:t>
            </a:r>
            <a:r>
              <a:rPr lang="ru-RU" i="1" dirty="0">
                <a:latin typeface="Comic Sans MS" panose="030F0702030302020204" pitchFamily="66" charset="0"/>
              </a:rPr>
              <a:t>педагогом и воспитанником;</a:t>
            </a:r>
          </a:p>
          <a:p>
            <a:pPr marL="285750" indent="-285750" algn="ctr">
              <a:buBlip>
                <a:blip r:embed="rId3"/>
              </a:buBlip>
            </a:pPr>
            <a:r>
              <a:rPr lang="ru-RU" i="1" dirty="0">
                <a:latin typeface="Comic Sans MS" panose="030F0702030302020204" pitchFamily="66" charset="0"/>
              </a:rPr>
              <a:t>между воспитанником и воспитанником (межличностные);</a:t>
            </a:r>
          </a:p>
          <a:p>
            <a:pPr marL="285750" indent="-285750" algn="ctr">
              <a:buBlip>
                <a:blip r:embed="rId3"/>
              </a:buBlip>
            </a:pPr>
            <a:r>
              <a:rPr lang="ru-RU" i="1" dirty="0">
                <a:latin typeface="Comic Sans MS" panose="030F0702030302020204" pitchFamily="66" charset="0"/>
              </a:rPr>
              <a:t>между личностью и группой</a:t>
            </a:r>
            <a:r>
              <a:rPr lang="ru-RU" i="1" dirty="0" smtClean="0">
                <a:latin typeface="Comic Sans MS" panose="030F0702030302020204" pitchFamily="66" charset="0"/>
              </a:rPr>
              <a:t>;</a:t>
            </a:r>
          </a:p>
          <a:p>
            <a:pPr marL="285750" indent="-285750" algn="ctr">
              <a:buBlip>
                <a:blip r:embed="rId3"/>
              </a:buBlip>
            </a:pPr>
            <a:r>
              <a:rPr lang="ru-RU" i="1" dirty="0" smtClean="0">
                <a:latin typeface="Comic Sans MS" panose="030F0702030302020204" pitchFamily="66" charset="0"/>
              </a:rPr>
              <a:t>м</a:t>
            </a:r>
            <a:r>
              <a:rPr lang="ru-RU" i="1" dirty="0" smtClean="0">
                <a:latin typeface="Comic Sans MS" panose="030F0702030302020204" pitchFamily="66" charset="0"/>
              </a:rPr>
              <a:t>ежду педагогом и педагогом;</a:t>
            </a:r>
            <a:endParaRPr lang="ru-RU" i="1"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между двумя «противоборствующими» группами (межгрупповой). </a:t>
            </a:r>
          </a:p>
        </p:txBody>
      </p:sp>
    </p:spTree>
    <p:extLst>
      <p:ext uri="{BB962C8B-B14F-4D97-AF65-F5344CB8AC3E}">
        <p14:creationId xmlns:p14="http://schemas.microsoft.com/office/powerpoint/2010/main" xmlns="" val="24011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20826" y="332656"/>
            <a:ext cx="8923173" cy="4524315"/>
          </a:xfrm>
          <a:prstGeom prst="rect">
            <a:avLst/>
          </a:prstGeom>
        </p:spPr>
        <p:txBody>
          <a:bodyPr wrap="square" numCol="1">
            <a:spAutoFit/>
          </a:bodyPr>
          <a:lstStyle/>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 «воспитанник – воспитанник</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a:t>
            </a:r>
          </a:p>
          <a:p>
            <a:pPr algn="ctr"/>
            <a:endParaRPr lang="ru-RU" sz="2000" b="1" u="sng"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algn="ctr"/>
            <a:r>
              <a:rPr lang="ru-RU" b="1" u="sng" dirty="0">
                <a:latin typeface="Comic Sans MS" panose="030F0702030302020204" pitchFamily="66" charset="0"/>
              </a:rPr>
              <a:t>Причины конфликтов между </a:t>
            </a:r>
            <a:r>
              <a:rPr lang="ru-RU" b="1" u="sng" dirty="0" smtClean="0">
                <a:latin typeface="Comic Sans MS" panose="030F0702030302020204" pitchFamily="66" charset="0"/>
              </a:rPr>
              <a:t>воспитанниками:</a:t>
            </a:r>
          </a:p>
          <a:p>
            <a:pPr algn="ctr"/>
            <a:endParaRPr lang="ru-RU" b="1" u="sng" dirty="0">
              <a:latin typeface="Comic Sans MS" panose="030F0702030302020204" pitchFamily="66" charset="0"/>
            </a:endParaRPr>
          </a:p>
          <a:p>
            <a:pPr marL="285750" lvl="0" indent="-285750" algn="ctr">
              <a:buBlip>
                <a:blip r:embed="rId3"/>
              </a:buBlip>
            </a:pPr>
            <a:r>
              <a:rPr lang="ru-RU" i="1" dirty="0">
                <a:latin typeface="Comic Sans MS" panose="030F0702030302020204" pitchFamily="66" charset="0"/>
              </a:rPr>
              <a:t>борьба за авторитет</a:t>
            </a:r>
          </a:p>
          <a:p>
            <a:pPr marL="285750" lvl="0" indent="-285750" algn="ctr">
              <a:buBlip>
                <a:blip r:embed="rId3"/>
              </a:buBlip>
            </a:pPr>
            <a:r>
              <a:rPr lang="ru-RU" i="1" dirty="0">
                <a:latin typeface="Comic Sans MS" panose="030F0702030302020204" pitchFamily="66" charset="0"/>
              </a:rPr>
              <a:t>соперничество</a:t>
            </a:r>
          </a:p>
          <a:p>
            <a:pPr marL="285750" lvl="0" indent="-285750" algn="ctr">
              <a:buBlip>
                <a:blip r:embed="rId3"/>
              </a:buBlip>
            </a:pPr>
            <a:r>
              <a:rPr lang="ru-RU" i="1" dirty="0">
                <a:latin typeface="Comic Sans MS" panose="030F0702030302020204" pitchFamily="66" charset="0"/>
              </a:rPr>
              <a:t>обман, сплетни</a:t>
            </a:r>
          </a:p>
          <a:p>
            <a:pPr marL="285750" lvl="0" indent="-285750" algn="ctr">
              <a:buBlip>
                <a:blip r:embed="rId3"/>
              </a:buBlip>
            </a:pPr>
            <a:r>
              <a:rPr lang="ru-RU" i="1" dirty="0">
                <a:latin typeface="Comic Sans MS" panose="030F0702030302020204" pitchFamily="66" charset="0"/>
              </a:rPr>
              <a:t>оскорбления</a:t>
            </a:r>
          </a:p>
          <a:p>
            <a:pPr marL="285750" lvl="0" indent="-285750" algn="ctr">
              <a:buBlip>
                <a:blip r:embed="rId3"/>
              </a:buBlip>
            </a:pPr>
            <a:r>
              <a:rPr lang="ru-RU" i="1" dirty="0">
                <a:latin typeface="Comic Sans MS" panose="030F0702030302020204" pitchFamily="66" charset="0"/>
              </a:rPr>
              <a:t>обиды</a:t>
            </a:r>
          </a:p>
          <a:p>
            <a:pPr marL="285750" lvl="0" indent="-285750" algn="ctr">
              <a:buBlip>
                <a:blip r:embed="rId3"/>
              </a:buBlip>
            </a:pPr>
            <a:r>
              <a:rPr lang="ru-RU" i="1" dirty="0" smtClean="0">
                <a:latin typeface="Comic Sans MS" panose="030F0702030302020204" pitchFamily="66" charset="0"/>
              </a:rPr>
              <a:t>личная </a:t>
            </a:r>
            <a:r>
              <a:rPr lang="ru-RU" i="1" dirty="0">
                <a:latin typeface="Comic Sans MS" panose="030F0702030302020204" pitchFamily="66" charset="0"/>
              </a:rPr>
              <a:t>неприязнь к человеку</a:t>
            </a:r>
          </a:p>
          <a:p>
            <a:pPr marL="285750" lvl="0" indent="-285750" algn="ctr">
              <a:buBlip>
                <a:blip r:embed="rId3"/>
              </a:buBlip>
            </a:pPr>
            <a:r>
              <a:rPr lang="ru-RU" i="1" dirty="0">
                <a:latin typeface="Comic Sans MS" panose="030F0702030302020204" pitchFamily="66" charset="0"/>
              </a:rPr>
              <a:t>симпатия без взаимности</a:t>
            </a:r>
          </a:p>
          <a:p>
            <a:pPr marL="285750" lvl="0" indent="-285750" algn="ctr">
              <a:buBlip>
                <a:blip r:embed="rId3"/>
              </a:buBlip>
            </a:pPr>
            <a:r>
              <a:rPr lang="ru-RU" i="1" dirty="0">
                <a:latin typeface="Comic Sans MS" panose="030F0702030302020204" pitchFamily="66" charset="0"/>
              </a:rPr>
              <a:t>борьба за девочку (мальчика</a:t>
            </a:r>
            <a:r>
              <a:rPr lang="ru-RU" i="1" dirty="0" smtClean="0">
                <a:latin typeface="Comic Sans MS" panose="030F0702030302020204" pitchFamily="66" charset="0"/>
              </a:rPr>
              <a:t>)</a:t>
            </a:r>
          </a:p>
          <a:p>
            <a:pPr lvl="0"/>
            <a:endParaRPr lang="ru-RU" sz="1600" b="1" dirty="0">
              <a:latin typeface="Comic Sans MS" panose="030F0702030302020204" pitchFamily="66" charset="0"/>
            </a:endParaRPr>
          </a:p>
          <a:p>
            <a:r>
              <a:rPr lang="ru-RU" sz="1600" b="1" dirty="0">
                <a:latin typeface="Comic Sans MS" panose="030F0702030302020204" pitchFamily="66" charset="0"/>
              </a:rPr>
              <a:t> </a:t>
            </a:r>
          </a:p>
          <a:p>
            <a:pPr lvl="0"/>
            <a:endParaRPr lang="ru-RU" b="1" dirty="0">
              <a:latin typeface="Comic Sans MS" panose="030F0702030302020204" pitchFamily="66" charset="0"/>
            </a:endParaRPr>
          </a:p>
          <a:p>
            <a:r>
              <a:rPr lang="ru-RU" b="1" dirty="0">
                <a:latin typeface="Comic Sans MS" panose="030F0702030302020204" pitchFamily="66" charset="0"/>
              </a:rPr>
              <a:t> </a:t>
            </a:r>
          </a:p>
        </p:txBody>
      </p:sp>
      <p:pic>
        <p:nvPicPr>
          <p:cNvPr id="15362" name="Picture 2" descr="http://www.cruxaustralisgroup.com.au/gallery/091123091331-halt.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07686" y="4338896"/>
            <a:ext cx="2549452" cy="24024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1390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79512" y="116632"/>
            <a:ext cx="9010605" cy="3508653"/>
          </a:xfrm>
          <a:prstGeom prst="rect">
            <a:avLst/>
          </a:prstGeom>
        </p:spPr>
        <p:txBody>
          <a:bodyPr wrap="square">
            <a:spAutoFit/>
          </a:bodyPr>
          <a:lstStyle/>
          <a:p>
            <a:pPr algn="ctr"/>
            <a:endPar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algn="ct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 </a:t>
            </a: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«воспитанник - педагог</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a:t>
            </a:r>
          </a:p>
          <a:p>
            <a:pPr algn="ctr"/>
            <a:endPar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algn="ctr"/>
            <a:r>
              <a:rPr lang="ru-RU" b="1" u="sng" dirty="0">
                <a:latin typeface="Comic Sans MS" panose="030F0702030302020204" pitchFamily="66" charset="0"/>
              </a:rPr>
              <a:t>Причины конфликтов между педагогами  и </a:t>
            </a:r>
            <a:r>
              <a:rPr lang="ru-RU" b="1" u="sng" dirty="0" smtClean="0">
                <a:latin typeface="Comic Sans MS" panose="030F0702030302020204" pitchFamily="66" charset="0"/>
              </a:rPr>
              <a:t>воспитанниками</a:t>
            </a:r>
          </a:p>
          <a:p>
            <a:pPr algn="ctr"/>
            <a:endParaRPr lang="ru-RU" b="1" u="sng" dirty="0">
              <a:latin typeface="Comic Sans MS" panose="030F0702030302020204" pitchFamily="66" charset="0"/>
            </a:endParaRPr>
          </a:p>
          <a:p>
            <a:pPr marL="285750" indent="-285750" algn="ctr">
              <a:buBlip>
                <a:blip r:embed="rId3"/>
              </a:buBlip>
            </a:pPr>
            <a:r>
              <a:rPr lang="ru-RU" i="1" dirty="0">
                <a:latin typeface="Comic Sans MS" panose="030F0702030302020204" pitchFamily="66" charset="0"/>
              </a:rPr>
              <a:t>отсутствие единства в требованиях педагогов</a:t>
            </a:r>
          </a:p>
          <a:p>
            <a:pPr marL="285750" indent="-285750" algn="ctr">
              <a:buBlip>
                <a:blip r:embed="rId3"/>
              </a:buBlip>
            </a:pPr>
            <a:r>
              <a:rPr lang="ru-RU" i="1" dirty="0">
                <a:latin typeface="Comic Sans MS" panose="030F0702030302020204" pitchFamily="66" charset="0"/>
              </a:rPr>
              <a:t>чрезмерное количество требований к воспитаннику</a:t>
            </a:r>
          </a:p>
          <a:p>
            <a:pPr marL="285750" indent="-285750" algn="ctr">
              <a:buBlip>
                <a:blip r:embed="rId3"/>
              </a:buBlip>
            </a:pPr>
            <a:r>
              <a:rPr lang="ru-RU" i="1" dirty="0">
                <a:latin typeface="Comic Sans MS" panose="030F0702030302020204" pitchFamily="66" charset="0"/>
              </a:rPr>
              <a:t>непостоянство требований педагога</a:t>
            </a:r>
          </a:p>
          <a:p>
            <a:pPr marL="285750" indent="-285750" algn="ctr">
              <a:buBlip>
                <a:blip r:embed="rId3"/>
              </a:buBlip>
            </a:pPr>
            <a:r>
              <a:rPr lang="ru-RU" i="1" dirty="0" smtClean="0">
                <a:latin typeface="Comic Sans MS" panose="030F0702030302020204" pitchFamily="66" charset="0"/>
              </a:rPr>
              <a:t>воспитанник </a:t>
            </a:r>
            <a:r>
              <a:rPr lang="ru-RU" i="1" dirty="0">
                <a:latin typeface="Comic Sans MS" panose="030F0702030302020204" pitchFamily="66" charset="0"/>
              </a:rPr>
              <a:t>считает себя недооцененным  </a:t>
            </a:r>
          </a:p>
          <a:p>
            <a:pPr marL="285750" indent="-285750" algn="ctr">
              <a:buBlip>
                <a:blip r:embed="rId3"/>
              </a:buBlip>
            </a:pPr>
            <a:r>
              <a:rPr lang="ru-RU" i="1" dirty="0">
                <a:latin typeface="Comic Sans MS" panose="030F0702030302020204" pitchFamily="66" charset="0"/>
              </a:rPr>
              <a:t>педагог не может примириться с недостатками воспитанника</a:t>
            </a:r>
          </a:p>
          <a:p>
            <a:pPr marL="285750" indent="-285750" algn="ctr">
              <a:buBlip>
                <a:blip r:embed="rId3"/>
              </a:buBlip>
            </a:pPr>
            <a:r>
              <a:rPr lang="ru-RU" i="1" dirty="0">
                <a:latin typeface="Comic Sans MS" panose="030F0702030302020204" pitchFamily="66" charset="0"/>
              </a:rPr>
              <a:t>личные качества педагога или воспитанника (раздражительность, беспомощность, грубость)</a:t>
            </a:r>
          </a:p>
        </p:txBody>
      </p:sp>
      <p:pic>
        <p:nvPicPr>
          <p:cNvPr id="14340" name="Picture 4" descr="http://previews.123rf.com/images/kharlamova/kharlamova1111/kharlamova111100018/11196310-Scary-man-threatens-and-attacks-3d-render-Stock-Photo-angry-cartoon-man.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58277" y="4221088"/>
            <a:ext cx="2453073" cy="24530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265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0" y="476672"/>
            <a:ext cx="9190117" cy="2923877"/>
          </a:xfrm>
          <a:prstGeom prst="rect">
            <a:avLst/>
          </a:prstGeom>
        </p:spPr>
        <p:txBody>
          <a:bodyPr wrap="square">
            <a:spAutoFit/>
          </a:bodyPr>
          <a:lstStyle/>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 «педагог – педагог</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a:t>
            </a:r>
          </a:p>
          <a:p>
            <a:pPr algn="ctr"/>
            <a:endPar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pPr algn="ctr"/>
            <a:r>
              <a:rPr lang="ru-RU" b="1" u="sng" dirty="0">
                <a:latin typeface="Comic Sans MS" panose="030F0702030302020204" pitchFamily="66" charset="0"/>
              </a:rPr>
              <a:t>Причины конфликтов</a:t>
            </a:r>
            <a:r>
              <a:rPr lang="ru-RU" b="1" u="sng" dirty="0" smtClean="0">
                <a:latin typeface="Comic Sans MS" panose="030F0702030302020204" pitchFamily="66" charset="0"/>
              </a:rPr>
              <a:t>:</a:t>
            </a:r>
          </a:p>
          <a:p>
            <a:pPr algn="ctr"/>
            <a:endParaRPr lang="ru-RU" b="1" u="sng" dirty="0">
              <a:latin typeface="Comic Sans MS" panose="030F0702030302020204" pitchFamily="66" charset="0"/>
            </a:endParaRPr>
          </a:p>
          <a:p>
            <a:pPr marL="285750" indent="-285750" algn="ctr">
              <a:buBlip>
                <a:blip r:embed="rId3"/>
              </a:buBlip>
            </a:pPr>
            <a:r>
              <a:rPr lang="ru-RU" b="1" dirty="0">
                <a:latin typeface="Comic Sans MS" panose="030F0702030302020204" pitchFamily="66" charset="0"/>
              </a:rPr>
              <a:t> </a:t>
            </a:r>
            <a:r>
              <a:rPr lang="ru-RU" i="1" dirty="0">
                <a:latin typeface="Comic Sans MS" panose="030F0702030302020204" pitchFamily="66" charset="0"/>
              </a:rPr>
              <a:t>своеобразие темперамента и характера, </a:t>
            </a:r>
          </a:p>
          <a:p>
            <a:pPr marL="285750" indent="-285750" algn="ctr">
              <a:buBlip>
                <a:blip r:embed="rId3"/>
              </a:buBlip>
            </a:pPr>
            <a:r>
              <a:rPr lang="ru-RU" i="1" dirty="0">
                <a:latin typeface="Comic Sans MS" panose="030F0702030302020204" pitchFamily="66" charset="0"/>
              </a:rPr>
              <a:t>соперничество между педагогами</a:t>
            </a:r>
          </a:p>
          <a:p>
            <a:pPr marL="285750" indent="-285750" algn="ctr">
              <a:buBlip>
                <a:blip r:embed="rId3"/>
              </a:buBlip>
            </a:pPr>
            <a:r>
              <a:rPr lang="ru-RU" i="1" dirty="0">
                <a:latin typeface="Comic Sans MS" panose="030F0702030302020204" pitchFamily="66" charset="0"/>
              </a:rPr>
              <a:t>личная антипатия, </a:t>
            </a:r>
          </a:p>
          <a:p>
            <a:pPr marL="285750" indent="-285750" algn="ctr">
              <a:buBlip>
                <a:blip r:embed="rId3"/>
              </a:buBlip>
            </a:pPr>
            <a:r>
              <a:rPr lang="ru-RU" i="1" dirty="0">
                <a:latin typeface="Comic Sans MS" panose="030F0702030302020204" pitchFamily="66" charset="0"/>
              </a:rPr>
              <a:t>несовпадение точек зрения по профессиональным вопросам, </a:t>
            </a:r>
          </a:p>
          <a:p>
            <a:pPr marL="285750" indent="-285750" algn="ctr">
              <a:buBlip>
                <a:blip r:embed="rId3"/>
              </a:buBlip>
            </a:pPr>
            <a:r>
              <a:rPr lang="ru-RU" i="1" dirty="0">
                <a:latin typeface="Comic Sans MS" panose="030F0702030302020204" pitchFamily="66" charset="0"/>
              </a:rPr>
              <a:t>ревность к отношениям с детьми, </a:t>
            </a:r>
          </a:p>
          <a:p>
            <a:pPr marL="285750" indent="-285750" algn="ctr">
              <a:buBlip>
                <a:blip r:embed="rId3"/>
              </a:buBlip>
            </a:pPr>
            <a:r>
              <a:rPr lang="ru-RU" i="1" dirty="0">
                <a:latin typeface="Comic Sans MS" panose="030F0702030302020204" pitchFamily="66" charset="0"/>
              </a:rPr>
              <a:t>ощущение собственной нереализованности.</a:t>
            </a:r>
          </a:p>
        </p:txBody>
      </p:sp>
      <p:pic>
        <p:nvPicPr>
          <p:cNvPr id="4" name="Picture 2" descr="http://thumbs.dreamstime.com/z/3d-people-dispute-arguments-27784491.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11978" b="12574"/>
          <a:stretch/>
        </p:blipFill>
        <p:spPr bwMode="auto">
          <a:xfrm>
            <a:off x="2752799" y="3789040"/>
            <a:ext cx="3684519"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4502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16"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51520" y="258901"/>
            <a:ext cx="8892480" cy="2923877"/>
          </a:xfrm>
          <a:prstGeom prst="rect">
            <a:avLst/>
          </a:prstGeom>
        </p:spPr>
        <p:txBody>
          <a:bodyPr wrap="square">
            <a:spAutoFit/>
          </a:bodyPr>
          <a:lstStyle/>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Межгрупповой </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a:t>
            </a:r>
          </a:p>
          <a:p>
            <a:pPr algn="ctr"/>
            <a:endPar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r>
              <a:rPr lang="ru-RU" dirty="0">
                <a:latin typeface="Comic Sans MS" panose="030F0702030302020204" pitchFamily="66" charset="0"/>
              </a:rPr>
              <a:t>Образовательное учреждение состоит из множества формальных и неформальных групп, между которыми могут возникать конфликты, например, между руководством и исполнителями, между воспитанниками, между неформальными подгруппами внутри группы. Межгрупповые конфликты </a:t>
            </a:r>
            <a:r>
              <a:rPr lang="ru-RU" dirty="0" smtClean="0">
                <a:latin typeface="Comic Sans MS" panose="030F0702030302020204" pitchFamily="66" charset="0"/>
              </a:rPr>
              <a:t>обусловлены </a:t>
            </a:r>
            <a:r>
              <a:rPr lang="ru-RU" dirty="0">
                <a:latin typeface="Comic Sans MS" panose="030F0702030302020204" pitchFamily="66" charset="0"/>
              </a:rPr>
              <a:t>несовместимостью целей в борьбе за ограниченные ресурсы, т.е. наличием реальной </a:t>
            </a:r>
            <a:r>
              <a:rPr lang="ru-RU" dirty="0" smtClean="0">
                <a:latin typeface="Comic Sans MS" panose="030F0702030302020204" pitchFamily="66" charset="0"/>
              </a:rPr>
              <a:t>конкуренции, </a:t>
            </a:r>
            <a:r>
              <a:rPr lang="ru-RU" dirty="0" smtClean="0">
                <a:latin typeface="Comic Sans MS" pitchFamily="66" charset="0"/>
              </a:rPr>
              <a:t>несогласие </a:t>
            </a:r>
            <a:r>
              <a:rPr lang="ru-RU" dirty="0" smtClean="0">
                <a:latin typeface="Comic Sans MS" pitchFamily="66" charset="0"/>
              </a:rPr>
              <a:t>с действием одной из противоборствующих сторон.</a:t>
            </a:r>
          </a:p>
          <a:p>
            <a:endParaRPr lang="ru-RU" dirty="0">
              <a:latin typeface="Comic Sans MS" panose="030F0702030302020204" pitchFamily="66" charset="0"/>
            </a:endParaRPr>
          </a:p>
        </p:txBody>
      </p:sp>
      <p:pic>
        <p:nvPicPr>
          <p:cNvPr id="17410" name="Picture 2" descr="http://domaingiarenhat.com/wp-content/uploads/2015/06/tranh-chap-ten-mie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79712" y="3068960"/>
            <a:ext cx="5711692" cy="33843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94538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395536" y="335846"/>
            <a:ext cx="8568952" cy="4247317"/>
          </a:xfrm>
          <a:prstGeom prst="rect">
            <a:avLst/>
          </a:prstGeom>
        </p:spPr>
        <p:txBody>
          <a:bodyPr wrap="square">
            <a:spAutoFit/>
          </a:bodyPr>
          <a:lstStyle/>
          <a:p>
            <a:pPr algn="ctr"/>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Стратегии поведения в конфликте</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a:t>
            </a:r>
          </a:p>
          <a:p>
            <a:pPr algn="ctr"/>
            <a:endPar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Избегание </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конфликта (</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уход, игнорирование, попустительство) </a:t>
            </a:r>
            <a:r>
              <a:rPr lang="ru-RU" sz="2000" dirty="0" smtClean="0">
                <a:latin typeface="Comic Sans MS" pitchFamily="66" charset="0"/>
              </a:rPr>
              <a:t>состоит </a:t>
            </a:r>
            <a:r>
              <a:rPr lang="ru-RU" sz="2000" dirty="0" smtClean="0">
                <a:latin typeface="Comic Sans MS" pitchFamily="66" charset="0"/>
              </a:rPr>
              <a:t>в том, что человек оттягивает момент решения проблемы, стремится не замечать противоречия или на некоторое время отложить принятие решения. В этом случае человек не отстаивает собственные интересы, но при этом не учитывает и интересы других.</a:t>
            </a:r>
          </a:p>
          <a:p>
            <a:endParaRPr lang="ru-RU" dirty="0" smtClean="0">
              <a:latin typeface="Comic Sans MS" panose="030F0702030302020204" pitchFamily="66" charset="0"/>
            </a:endParaRPr>
          </a:p>
          <a:p>
            <a:endParaRPr lang="ru-RU" dirty="0">
              <a:latin typeface="Comic Sans MS" panose="030F0702030302020204" pitchFamily="66" charset="0"/>
            </a:endParaRPr>
          </a:p>
          <a:p>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Приспособление (соглашательство, уступка) </a:t>
            </a:r>
            <a:r>
              <a:rPr lang="ru-RU" dirty="0" smtClean="0">
                <a:latin typeface="Comic Sans MS" pitchFamily="66" charset="0"/>
              </a:rPr>
              <a:t>заключается в изменении самого субъекта конфликта и является попыткой поддержать добрые отношения любой ценой. Это вынужденный или добровольный отказ от борьбы и сдача своих позиций. </a:t>
            </a:r>
            <a:r>
              <a:rPr lang="ru-RU" b="1" dirty="0" smtClean="0">
                <a:latin typeface="Comic Sans MS" pitchFamily="66" charset="0"/>
              </a:rPr>
              <a:t> </a:t>
            </a:r>
            <a:endParaRPr lang="ru-RU" dirty="0">
              <a:latin typeface="Comic Sans MS" pitchFamily="66" charset="0"/>
            </a:endParaRPr>
          </a:p>
        </p:txBody>
      </p:sp>
      <p:pic>
        <p:nvPicPr>
          <p:cNvPr id="18434" name="Picture 2" descr="http://www.edebiyatevi.com/upload/yazi/90620-18554818112012.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9520" r="27040"/>
          <a:stretch/>
        </p:blipFill>
        <p:spPr bwMode="auto">
          <a:xfrm>
            <a:off x="3917568" y="5014050"/>
            <a:ext cx="1524888" cy="17513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0183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kellysthoughtsonthings.com/wp-content/uploads/2013/05/Flower-pop-flower-free-ppt-background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9011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92028" y="404664"/>
            <a:ext cx="8806061" cy="6155531"/>
          </a:xfrm>
          <a:prstGeom prst="rect">
            <a:avLst/>
          </a:prstGeom>
        </p:spPr>
        <p:txBody>
          <a:bodyPr wrap="square">
            <a:spAutoFit/>
          </a:bodyPr>
          <a:lstStyle/>
          <a:p>
            <a:r>
              <a:rPr lang="ru-RU" sz="2000" b="1" cap="all" dirty="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Конфронтация (доминирование, подавление, борьба, соперничество, </a:t>
            </a:r>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напористость) </a:t>
            </a:r>
            <a:r>
              <a:rPr lang="ru-RU" sz="2000" dirty="0" smtClean="0">
                <a:latin typeface="Comic Sans MS" pitchFamily="66" charset="0"/>
              </a:rPr>
              <a:t>как </a:t>
            </a:r>
            <a:r>
              <a:rPr lang="ru-RU" sz="2000" dirty="0" smtClean="0">
                <a:latin typeface="Comic Sans MS" pitchFamily="66" charset="0"/>
              </a:rPr>
              <a:t>стиль поведения выражает стремление подчинить ситуацию себе, настоять на своем, склонить иных субъектов к своей позиции. Конфронтация предполагает установку на достижение цели любыми средствами. </a:t>
            </a:r>
            <a:endParaRPr lang="ru-RU" dirty="0">
              <a:latin typeface="Comic Sans MS" pitchFamily="66" charset="0"/>
            </a:endParaRPr>
          </a:p>
          <a:p>
            <a:endPar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endParaRPr>
          </a:p>
          <a:p>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Компромисс - </a:t>
            </a:r>
            <a:r>
              <a:rPr lang="ru-RU" dirty="0" smtClean="0">
                <a:latin typeface="Comic Sans MS" pitchFamily="66" charset="0"/>
              </a:rPr>
              <a:t>стратегия взаимной уступки, которая характеризуется балансом интересов всех сторон. Однако компромисс не может быть постоянным решением проблемы, поскольку ни одна из сторон не удовлетворяет собственные интересы полностью, что является основой для продолжения конфликта. </a:t>
            </a:r>
            <a:endParaRPr lang="ru-RU" dirty="0" smtClean="0">
              <a:latin typeface="Comic Sans MS" pitchFamily="66" charset="0"/>
            </a:endParaRPr>
          </a:p>
          <a:p>
            <a:endParaRPr lang="ru-RU" dirty="0">
              <a:latin typeface="Comic Sans MS" panose="030F0702030302020204" pitchFamily="66" charset="0"/>
            </a:endParaRPr>
          </a:p>
          <a:p>
            <a:r>
              <a:rPr lang="ru-RU" sz="2000" b="1" cap="all" dirty="0" smtClean="0">
                <a:ln>
                  <a:solidFill>
                    <a:schemeClr val="tx1"/>
                  </a:solidFill>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63500">
                    <a:schemeClr val="accent1">
                      <a:satMod val="175000"/>
                      <a:alpha val="40000"/>
                    </a:schemeClr>
                  </a:glow>
                  <a:outerShdw blurRad="50800" dist="38100" dir="13500000" algn="br" rotWithShape="0">
                    <a:prstClr val="black">
                      <a:alpha val="40000"/>
                    </a:prstClr>
                  </a:outerShdw>
                  <a:reflection blurRad="10000" stA="55000" endPos="48000" dist="500" dir="5400000" sy="-100000" algn="bl" rotWithShape="0"/>
                </a:effectLst>
                <a:latin typeface="Comic Sans MS" panose="030F0702030302020204" pitchFamily="66" charset="0"/>
              </a:rPr>
              <a:t>Сотрудничество - </a:t>
            </a:r>
            <a:r>
              <a:rPr lang="ru-RU" dirty="0" smtClean="0">
                <a:latin typeface="Comic Sans MS" pitchFamily="66" charset="0"/>
              </a:rPr>
              <a:t>тип взаимодействия в конфликте, при котором его участники стремятся к разрешению возникшего между ними противоречия, ориентируясь на сохранение позитивных взаимоотношений, на реализацию интересов всех участников конфликта.  Основой для такого стиля поведения в конфликте как сотрудничество является признание оппонентами ценности межличностных отношений. Стратегия сотрудничества направлена на конструктивное разрешение конфликта, то есть на работу с проблемой, а не с конфликтом.</a:t>
            </a:r>
          </a:p>
          <a:p>
            <a:endParaRPr lang="ru-RU" dirty="0">
              <a:latin typeface="Comic Sans MS" panose="030F0702030302020204" pitchFamily="66" charset="0"/>
            </a:endParaRPr>
          </a:p>
        </p:txBody>
      </p:sp>
    </p:spTree>
    <p:extLst>
      <p:ext uri="{BB962C8B-B14F-4D97-AF65-F5344CB8AC3E}">
        <p14:creationId xmlns:p14="http://schemas.microsoft.com/office/powerpoint/2010/main" xmlns="" val="179041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849</Words>
  <Application>Microsoft Office PowerPoint</Application>
  <PresentationFormat>Экран (4:3)</PresentationFormat>
  <Paragraphs>106</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АРМ</cp:lastModifiedBy>
  <cp:revision>10</cp:revision>
  <dcterms:created xsi:type="dcterms:W3CDTF">2016-01-23T17:24:56Z</dcterms:created>
  <dcterms:modified xsi:type="dcterms:W3CDTF">2016-01-25T07:54:11Z</dcterms:modified>
</cp:coreProperties>
</file>