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71" r:id="rId3"/>
    <p:sldId id="268" r:id="rId4"/>
    <p:sldId id="269" r:id="rId5"/>
    <p:sldId id="270" r:id="rId6"/>
    <p:sldId id="261" r:id="rId7"/>
    <p:sldId id="257" r:id="rId8"/>
    <p:sldId id="262" r:id="rId9"/>
    <p:sldId id="263" r:id="rId10"/>
    <p:sldId id="265" r:id="rId11"/>
    <p:sldId id="264" r:id="rId12"/>
    <p:sldId id="266" r:id="rId13"/>
    <p:sldId id="267" r:id="rId14"/>
    <p:sldId id="274" r:id="rId15"/>
    <p:sldId id="275" r:id="rId16"/>
    <p:sldId id="277" r:id="rId17"/>
    <p:sldId id="27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14" autoAdjust="0"/>
  </p:normalViewPr>
  <p:slideViewPr>
    <p:cSldViewPr>
      <p:cViewPr varScale="1">
        <p:scale>
          <a:sx n="106" d="100"/>
          <a:sy n="106" d="100"/>
        </p:scale>
        <p:origin x="-112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79325B-6520-431B-813C-ABD3E09DAB98}" type="datetimeFigureOut">
              <a:rPr lang="ru-RU" smtClean="0"/>
              <a:pPr/>
              <a:t>13.04.2016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57756-8B15-42EB-9FA3-EA229694AB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636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A57756-8B15-42EB-9FA3-EA229694AB81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708920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293096"/>
            <a:ext cx="6400800" cy="14401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7DB4-1BCB-4959-8DD9-6A15E51D768B}" type="datetimeFigureOut">
              <a:rPr lang="ru-RU" smtClean="0"/>
              <a:pPr/>
              <a:t>13.04.2016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010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979712" y="1600200"/>
            <a:ext cx="6707088" cy="45259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753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051720" y="274638"/>
            <a:ext cx="442528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27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7DB4-1BCB-4959-8DD9-6A15E51D768B}" type="datetimeFigureOut">
              <a:rPr lang="ru-RU" smtClean="0"/>
              <a:pPr/>
              <a:t>13.04.2016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148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933056"/>
            <a:ext cx="7772400" cy="1362075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2636912"/>
            <a:ext cx="7772400" cy="128416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7DB4-1BCB-4959-8DD9-6A15E51D768B}" type="datetimeFigureOut">
              <a:rPr lang="ru-RU" smtClean="0"/>
              <a:pPr/>
              <a:t>13.04.2016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868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005675" y="1578563"/>
            <a:ext cx="339052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508104" y="1600200"/>
            <a:ext cx="317869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7DB4-1BCB-4959-8DD9-6A15E51D768B}" type="datetimeFigureOut">
              <a:rPr lang="ru-RU" smtClean="0"/>
              <a:pPr/>
              <a:t>13.04.2016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705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07704" y="1535113"/>
            <a:ext cx="331236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907704" y="2204864"/>
            <a:ext cx="33201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92080" y="1535113"/>
            <a:ext cx="33947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292080" y="2174875"/>
            <a:ext cx="33947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7DB4-1BCB-4959-8DD9-6A15E51D768B}" type="datetimeFigureOut">
              <a:rPr lang="ru-RU" smtClean="0"/>
              <a:pPr/>
              <a:t>13.04.2016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060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779096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7DB4-1BCB-4959-8DD9-6A15E51D768B}" type="datetimeFigureOut">
              <a:rPr lang="ru-RU" smtClean="0"/>
              <a:pPr/>
              <a:t>13.04.2016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60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7DB4-1BCB-4959-8DD9-6A15E51D768B}" type="datetimeFigureOut">
              <a:rPr lang="ru-RU" smtClean="0"/>
              <a:pPr/>
              <a:t>13.04.2016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820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60648"/>
            <a:ext cx="2576265" cy="7920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4008" y="273050"/>
            <a:ext cx="40427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9712" y="1196752"/>
            <a:ext cx="2520280" cy="496855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7DB4-1BCB-4959-8DD9-6A15E51D768B}" type="datetimeFigureOut">
              <a:rPr lang="ru-RU" smtClean="0"/>
              <a:pPr/>
              <a:t>13.04.2016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228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4797152"/>
            <a:ext cx="640871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67744" y="404664"/>
            <a:ext cx="6048672" cy="417646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67744" y="5373216"/>
            <a:ext cx="640871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7DB4-1BCB-4959-8DD9-6A15E51D768B}" type="datetimeFigureOut">
              <a:rPr lang="ru-RU" smtClean="0"/>
              <a:pPr/>
              <a:t>13.04.2016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029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7790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07704" y="1600200"/>
            <a:ext cx="677909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C7DB4-1BCB-4959-8DD9-6A15E51D768B}" type="datetimeFigureOut">
              <a:rPr lang="ru-RU" smtClean="0"/>
              <a:pPr/>
              <a:t>13.04.2016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60C58-6C33-4421-9AE9-C77C5608D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056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i="1" kern="1200">
          <a:solidFill>
            <a:schemeClr val="accent2">
              <a:lumMod val="75000"/>
            </a:schemeClr>
          </a:solidFill>
          <a:latin typeface="Book Antiqua" panose="0204060205030503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Book Antiqua" panose="02040602050305030304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Book Antiqua" panose="0204060205030503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ook Antiqua" panose="0204060205030503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Book Antiqua" panose="0204060205030503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Book Antiqua" panose="0204060205030503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9.mp3"/><Relationship Id="rId7" Type="http://schemas.openxmlformats.org/officeDocument/2006/relationships/image" Target="../media/image9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9.jpeg"/><Relationship Id="rId5" Type="http://schemas.openxmlformats.org/officeDocument/2006/relationships/slideLayout" Target="../slideLayouts/slideLayout9.xml"/><Relationship Id="rId4" Type="http://schemas.openxmlformats.org/officeDocument/2006/relationships/audio" Target="../media/media9.mp3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mp3"/><Relationship Id="rId13" Type="http://schemas.microsoft.com/office/2007/relationships/media" Target="../media/media17.mp3"/><Relationship Id="rId18" Type="http://schemas.openxmlformats.org/officeDocument/2006/relationships/image" Target="../media/image21.png"/><Relationship Id="rId3" Type="http://schemas.microsoft.com/office/2007/relationships/media" Target="../media/media13.mp3"/><Relationship Id="rId21" Type="http://schemas.openxmlformats.org/officeDocument/2006/relationships/image" Target="../media/image23.png"/><Relationship Id="rId7" Type="http://schemas.microsoft.com/office/2007/relationships/media" Target="../media/media1.mp3"/><Relationship Id="rId12" Type="http://schemas.openxmlformats.org/officeDocument/2006/relationships/audio" Target="../media/media16.mp3"/><Relationship Id="rId17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6" Type="http://schemas.openxmlformats.org/officeDocument/2006/relationships/audio" Target="../media/media18.mp3"/><Relationship Id="rId20" Type="http://schemas.openxmlformats.org/officeDocument/2006/relationships/image" Target="../media/image4.png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11" Type="http://schemas.microsoft.com/office/2007/relationships/media" Target="../media/media16.mp3"/><Relationship Id="rId5" Type="http://schemas.microsoft.com/office/2007/relationships/media" Target="../media/media14.mp3"/><Relationship Id="rId15" Type="http://schemas.microsoft.com/office/2007/relationships/media" Target="../media/media18.mp3"/><Relationship Id="rId10" Type="http://schemas.openxmlformats.org/officeDocument/2006/relationships/audio" Target="../media/media15.mp3"/><Relationship Id="rId19" Type="http://schemas.openxmlformats.org/officeDocument/2006/relationships/image" Target="../media/image22.png"/><Relationship Id="rId4" Type="http://schemas.openxmlformats.org/officeDocument/2006/relationships/audio" Target="../media/media13.mp3"/><Relationship Id="rId9" Type="http://schemas.microsoft.com/office/2007/relationships/media" Target="../media/media15.mp3"/><Relationship Id="rId14" Type="http://schemas.openxmlformats.org/officeDocument/2006/relationships/audio" Target="../media/media17.mp3"/><Relationship Id="rId2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Ритмические упражнения для обучение игре на ложках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Составитель-Журавлёв Александр Иванович – педагог дополнительного образования</a:t>
            </a:r>
          </a:p>
          <a:p>
            <a:r>
              <a:rPr lang="ru-RU" sz="2400" dirty="0" smtClean="0">
                <a:solidFill>
                  <a:srgbClr val="7030A0"/>
                </a:solidFill>
              </a:rPr>
              <a:t>Центр помощи детям №3 г. Таганрог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358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3140968"/>
            <a:ext cx="6408712" cy="2222922"/>
          </a:xfrm>
        </p:spPr>
        <p:txBody>
          <a:bodyPr>
            <a:normAutofit/>
          </a:bodyPr>
          <a:lstStyle/>
          <a:p>
            <a:r>
              <a:rPr lang="ru-RU" sz="10700" i="0" dirty="0" smtClean="0">
                <a:latin typeface="Franklin Gothic Demi" pitchFamily="34" charset="0"/>
              </a:rPr>
              <a:t>  </a:t>
            </a:r>
            <a:r>
              <a:rPr lang="en-US" sz="10700" i="0" dirty="0" smtClean="0">
                <a:latin typeface="Franklin Gothic Demi" pitchFamily="34" charset="0"/>
              </a:rPr>
              <a:t>   I</a:t>
            </a:r>
            <a:r>
              <a:rPr lang="en-US" sz="6700" i="0" dirty="0" smtClean="0">
                <a:latin typeface="Franklin Gothic Demi" pitchFamily="34" charset="0"/>
              </a:rPr>
              <a:t>II</a:t>
            </a:r>
            <a:r>
              <a:rPr lang="en-US" sz="10700" i="0" dirty="0" smtClean="0">
                <a:latin typeface="Franklin Gothic Demi" pitchFamily="34" charset="0"/>
              </a:rPr>
              <a:t>I</a:t>
            </a:r>
            <a:r>
              <a:rPr lang="en-US" sz="6700" i="0" dirty="0" smtClean="0">
                <a:latin typeface="Franklin Gothic Demi" pitchFamily="34" charset="0"/>
              </a:rPr>
              <a:t>II</a:t>
            </a:r>
            <a:r>
              <a:rPr lang="en-US" sz="10700" i="0" dirty="0" smtClean="0">
                <a:latin typeface="Franklin Gothic Demi" pitchFamily="34" charset="0"/>
              </a:rPr>
              <a:t>I</a:t>
            </a:r>
            <a:r>
              <a:rPr lang="en-US" sz="6700" i="0" dirty="0" smtClean="0">
                <a:latin typeface="Franklin Gothic Demi" pitchFamily="34" charset="0"/>
              </a:rPr>
              <a:t>II</a:t>
            </a:r>
            <a:r>
              <a:rPr lang="en-US" sz="10700" i="0" dirty="0" smtClean="0">
                <a:latin typeface="Franklin Gothic Demi" pitchFamily="34" charset="0"/>
              </a:rPr>
              <a:t>I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Сыграй и проверь правильность       твоего исполнения</a:t>
            </a:r>
          </a:p>
          <a:p>
            <a:endParaRPr lang="ru-RU" dirty="0"/>
          </a:p>
        </p:txBody>
      </p:sp>
      <p:pic>
        <p:nvPicPr>
          <p:cNvPr id="5122" name="Picture 2" descr="http://3tone.me.images.1c-bitrix-cdn.ru/upload/resize_cache/iblock/051/800_800_16a9cdfeb475445909b854c588a1af844/051d8b95ad83e485f36ea227f74d2021.jpeg?1434639404101630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 cstate="print"/>
          <a:srcRect t="24409" b="24409"/>
          <a:stretch>
            <a:fillRect/>
          </a:stretch>
        </p:blipFill>
        <p:spPr bwMode="auto">
          <a:xfrm>
            <a:off x="2268538" y="404813"/>
            <a:ext cx="6048375" cy="3095625"/>
          </a:xfrm>
          <a:prstGeom prst="rect">
            <a:avLst/>
          </a:prstGeom>
          <a:noFill/>
        </p:spPr>
      </p:pic>
      <p:pic>
        <p:nvPicPr>
          <p:cNvPr id="5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96136" y="5877272"/>
            <a:ext cx="532507" cy="532507"/>
          </a:xfrm>
          <a:prstGeom prst="rect">
            <a:avLst/>
          </a:prstGeom>
        </p:spPr>
      </p:pic>
      <p:pic>
        <p:nvPicPr>
          <p:cNvPr id="6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786446" y="5857892"/>
            <a:ext cx="571504" cy="571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3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0700" i="0" dirty="0" smtClean="0">
                <a:latin typeface="Franklin Gothic Demi" pitchFamily="34" charset="0"/>
              </a:rPr>
              <a:t>    </a:t>
            </a:r>
            <a:r>
              <a:rPr lang="en-US" sz="10700" i="0" dirty="0" smtClean="0">
                <a:latin typeface="Franklin Gothic Demi" pitchFamily="34" charset="0"/>
              </a:rPr>
              <a:t>II</a:t>
            </a:r>
            <a:r>
              <a:rPr lang="en-US" sz="6700" i="0" dirty="0" smtClean="0">
                <a:latin typeface="Franklin Gothic Demi" pitchFamily="34" charset="0"/>
              </a:rPr>
              <a:t>II</a:t>
            </a:r>
            <a:r>
              <a:rPr lang="en-US" sz="10700" i="0" dirty="0" smtClean="0">
                <a:latin typeface="Franklin Gothic Demi" pitchFamily="34" charset="0"/>
              </a:rPr>
              <a:t>I </a:t>
            </a:r>
            <a:r>
              <a:rPr lang="en-US" sz="10700" i="0" dirty="0" err="1" smtClean="0">
                <a:latin typeface="Franklin Gothic Demi" pitchFamily="34" charset="0"/>
              </a:rPr>
              <a:t>II</a:t>
            </a:r>
            <a:r>
              <a:rPr lang="en-US" sz="6700" i="0" dirty="0" err="1" smtClean="0">
                <a:latin typeface="Franklin Gothic Demi" pitchFamily="34" charset="0"/>
              </a:rPr>
              <a:t>II</a:t>
            </a:r>
            <a:r>
              <a:rPr lang="en-US" sz="10700" i="0" dirty="0" err="1" smtClean="0">
                <a:latin typeface="Franklin Gothic Demi" pitchFamily="34" charset="0"/>
              </a:rPr>
              <a:t>I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Сыграй и проверь правильность       твоего исполнени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я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 descr="http://leclubrusse.com/wp-content/uploads/2013/07/khokhloma_-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 cstate="print"/>
          <a:srcRect t="4952" b="4952"/>
          <a:stretch>
            <a:fillRect/>
          </a:stretch>
        </p:blipFill>
        <p:spPr bwMode="auto">
          <a:xfrm>
            <a:off x="2771800" y="0"/>
            <a:ext cx="5544616" cy="3573016"/>
          </a:xfrm>
          <a:prstGeom prst="rect">
            <a:avLst/>
          </a:prstGeom>
          <a:noFill/>
        </p:spPr>
      </p:pic>
      <p:pic>
        <p:nvPicPr>
          <p:cNvPr id="6" name="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96136" y="5949280"/>
            <a:ext cx="532507" cy="532507"/>
          </a:xfrm>
          <a:prstGeom prst="rect">
            <a:avLst/>
          </a:prstGeom>
        </p:spPr>
      </p:pic>
      <p:pic>
        <p:nvPicPr>
          <p:cNvPr id="8" name="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715008" y="5929330"/>
            <a:ext cx="642942" cy="571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3717032"/>
            <a:ext cx="6408712" cy="1646858"/>
          </a:xfrm>
        </p:spPr>
        <p:txBody>
          <a:bodyPr>
            <a:normAutofit fontScale="90000"/>
          </a:bodyPr>
          <a:lstStyle/>
          <a:p>
            <a:r>
              <a:rPr lang="ru-RU" sz="10700" i="0" dirty="0" smtClean="0">
                <a:latin typeface="Franklin Gothic Demi" pitchFamily="34" charset="0"/>
              </a:rPr>
              <a:t>   </a:t>
            </a:r>
            <a:r>
              <a:rPr lang="en-US" sz="10700" i="0" dirty="0" smtClean="0">
                <a:latin typeface="Franklin Gothic Demi" pitchFamily="34" charset="0"/>
              </a:rPr>
              <a:t>  I</a:t>
            </a:r>
            <a:r>
              <a:rPr lang="en-US" sz="6700" i="0" dirty="0" smtClean="0">
                <a:latin typeface="Franklin Gothic Demi" pitchFamily="34" charset="0"/>
              </a:rPr>
              <a:t>IIII</a:t>
            </a:r>
            <a:r>
              <a:rPr lang="en-US" sz="10700" i="0" dirty="0" smtClean="0">
                <a:latin typeface="Franklin Gothic Demi" pitchFamily="34" charset="0"/>
              </a:rPr>
              <a:t>III</a:t>
            </a:r>
            <a:r>
              <a:rPr lang="en-US" dirty="0" smtClean="0">
                <a:latin typeface="Franklin Gothic Demi" pitchFamily="34" charset="0"/>
              </a:rPr>
              <a:t/>
            </a:r>
            <a:br>
              <a:rPr lang="en-US" dirty="0" smtClean="0">
                <a:latin typeface="Franklin Gothic Demi" pitchFamily="34" charset="0"/>
              </a:rPr>
            </a:br>
            <a:endParaRPr lang="ru-RU" dirty="0">
              <a:latin typeface="Franklin Gothic Demi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Сыграй и проверь правильность       твоего исполнения</a:t>
            </a:r>
          </a:p>
          <a:p>
            <a:endParaRPr lang="ru-RU" dirty="0"/>
          </a:p>
        </p:txBody>
      </p:sp>
      <p:pic>
        <p:nvPicPr>
          <p:cNvPr id="4098" name="Picture 2" descr="http://slav-museum.ru/wp-content/uploads/2013/08/veer_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 cstate="print"/>
          <a:srcRect t="4463" b="4463"/>
          <a:stretch>
            <a:fillRect/>
          </a:stretch>
        </p:blipFill>
        <p:spPr bwMode="auto">
          <a:xfrm>
            <a:off x="2268538" y="404813"/>
            <a:ext cx="6048375" cy="3024187"/>
          </a:xfrm>
          <a:prstGeom prst="rect">
            <a:avLst/>
          </a:prstGeom>
          <a:noFill/>
        </p:spPr>
      </p:pic>
      <p:pic>
        <p:nvPicPr>
          <p:cNvPr id="5" name="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96136" y="5877272"/>
            <a:ext cx="532507" cy="532507"/>
          </a:xfrm>
          <a:prstGeom prst="rect">
            <a:avLst/>
          </a:prstGeom>
        </p:spPr>
      </p:pic>
      <p:pic>
        <p:nvPicPr>
          <p:cNvPr id="7" name="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715008" y="5857892"/>
            <a:ext cx="642942" cy="642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3861048"/>
            <a:ext cx="6408712" cy="1502842"/>
          </a:xfrm>
        </p:spPr>
        <p:txBody>
          <a:bodyPr>
            <a:normAutofit fontScale="90000"/>
          </a:bodyPr>
          <a:lstStyle/>
          <a:p>
            <a:r>
              <a:rPr lang="ru-RU" sz="10700" i="0" dirty="0" smtClean="0">
                <a:latin typeface="Franklin Gothic Demi" pitchFamily="34" charset="0"/>
              </a:rPr>
              <a:t>   </a:t>
            </a:r>
            <a:r>
              <a:rPr lang="en-US" sz="10700" i="0" dirty="0" smtClean="0">
                <a:latin typeface="Franklin Gothic Demi" pitchFamily="34" charset="0"/>
              </a:rPr>
              <a:t>  </a:t>
            </a:r>
            <a:r>
              <a:rPr lang="nn-NO" sz="10700" i="0" dirty="0" smtClean="0">
                <a:latin typeface="Franklin Gothic Demi" pitchFamily="34" charset="0"/>
              </a:rPr>
              <a:t>IIIII</a:t>
            </a:r>
            <a:r>
              <a:rPr lang="nn-NO" sz="6700" i="0" dirty="0" smtClean="0">
                <a:latin typeface="Franklin Gothic Demi" pitchFamily="34" charset="0"/>
              </a:rPr>
              <a:t>II</a:t>
            </a:r>
            <a:r>
              <a:rPr lang="nn-NO" sz="10700" i="0" dirty="0" smtClean="0">
                <a:latin typeface="Franklin Gothic Demi" pitchFamily="34" charset="0"/>
              </a:rPr>
              <a:t>I</a:t>
            </a:r>
            <a:r>
              <a:rPr lang="nn-NO" dirty="0" smtClean="0"/>
              <a:t/>
            </a:r>
            <a:br>
              <a:rPr lang="nn-NO" dirty="0" smtClean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67744" y="5445224"/>
            <a:ext cx="6408712" cy="804862"/>
          </a:xfrm>
        </p:spPr>
        <p:txBody>
          <a:bodyPr>
            <a:normAutofit fontScale="85000" lnSpcReduction="20000"/>
          </a:bodyPr>
          <a:lstStyle/>
          <a:p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Сыграй и проверь правильность       твоего исполнения</a:t>
            </a:r>
          </a:p>
          <a:p>
            <a:endParaRPr lang="ru-RU" dirty="0"/>
          </a:p>
        </p:txBody>
      </p:sp>
      <p:pic>
        <p:nvPicPr>
          <p:cNvPr id="3074" name="Picture 2" descr="http://rz72.ru/image/trumb/500x500/00001450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 cstate="print"/>
          <a:srcRect t="22625" b="22625"/>
          <a:stretch>
            <a:fillRect/>
          </a:stretch>
        </p:blipFill>
        <p:spPr bwMode="auto">
          <a:xfrm>
            <a:off x="2771801" y="404665"/>
            <a:ext cx="5544616" cy="3168352"/>
          </a:xfrm>
          <a:prstGeom prst="rect">
            <a:avLst/>
          </a:prstGeom>
          <a:noFill/>
        </p:spPr>
      </p:pic>
      <p:pic>
        <p:nvPicPr>
          <p:cNvPr id="5" name="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24128" y="5949280"/>
            <a:ext cx="604515" cy="604515"/>
          </a:xfrm>
          <a:prstGeom prst="rect">
            <a:avLst/>
          </a:prstGeom>
        </p:spPr>
      </p:pic>
      <p:pic>
        <p:nvPicPr>
          <p:cNvPr id="6" name="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715008" y="5929330"/>
            <a:ext cx="642942" cy="642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5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4077072"/>
            <a:ext cx="6408712" cy="1286818"/>
          </a:xfrm>
        </p:spPr>
        <p:txBody>
          <a:bodyPr>
            <a:noAutofit/>
          </a:bodyPr>
          <a:lstStyle/>
          <a:p>
            <a:r>
              <a:rPr lang="en-US" sz="6000" i="0" dirty="0" smtClean="0">
                <a:latin typeface="Franklin Gothic Demi" pitchFamily="34" charset="0"/>
              </a:rPr>
              <a:t>      IIII</a:t>
            </a:r>
            <a:r>
              <a:rPr lang="en-US" sz="9600" i="0" dirty="0" smtClean="0">
                <a:latin typeface="Franklin Gothic Demi" pitchFamily="34" charset="0"/>
              </a:rPr>
              <a:t>II</a:t>
            </a:r>
            <a:r>
              <a:rPr lang="en-US" sz="6000" i="0" dirty="0" smtClean="0">
                <a:latin typeface="Franklin Gothic Demi" pitchFamily="34" charset="0"/>
              </a:rPr>
              <a:t>IIII</a:t>
            </a:r>
            <a:r>
              <a:rPr lang="en-US" sz="9600" i="0" dirty="0" smtClean="0">
                <a:latin typeface="Franklin Gothic Demi" pitchFamily="34" charset="0"/>
              </a:rPr>
              <a:t>I </a:t>
            </a:r>
            <a:endParaRPr lang="ru-RU" sz="9600" i="0" dirty="0">
              <a:latin typeface="Franklin Gothic Demi" pitchFamily="34" charset="0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195736" y="404664"/>
            <a:ext cx="5400600" cy="2736304"/>
          </a:xfrm>
        </p:spPr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Сыграй и проверь правильность       твоего исполнения</a:t>
            </a:r>
          </a:p>
          <a:p>
            <a:endParaRPr lang="ru-RU" dirty="0"/>
          </a:p>
        </p:txBody>
      </p:sp>
      <p:pic>
        <p:nvPicPr>
          <p:cNvPr id="28674" name="Picture 2" descr="http://g01.a.alicdn.com/kf/HTB1CkP4HVXXXXblXXXXq6xXFXXXY/5-Pieces-17cm-Wood-Spoons-Soup-Spoon-Creative-Wooden-Spoon-Tea-Spoon-Dinnerwar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404664"/>
            <a:ext cx="5256585" cy="3384376"/>
          </a:xfrm>
          <a:prstGeom prst="rect">
            <a:avLst/>
          </a:prstGeom>
          <a:noFill/>
        </p:spPr>
      </p:pic>
      <p:pic>
        <p:nvPicPr>
          <p:cNvPr id="6" name="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868144" y="5877272"/>
            <a:ext cx="532507" cy="532507"/>
          </a:xfrm>
          <a:prstGeom prst="rect">
            <a:avLst/>
          </a:prstGeom>
        </p:spPr>
      </p:pic>
      <p:pic>
        <p:nvPicPr>
          <p:cNvPr id="7" name="9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857884" y="5857892"/>
            <a:ext cx="571504" cy="571504"/>
          </a:xfrm>
          <a:prstGeom prst="rect">
            <a:avLst/>
          </a:prstGeom>
        </p:spPr>
      </p:pic>
      <p:pic>
        <p:nvPicPr>
          <p:cNvPr id="8" name="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786446" y="5857892"/>
            <a:ext cx="714380" cy="642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5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1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i="0" dirty="0" smtClean="0">
                <a:latin typeface="Franklin Gothic Demi" pitchFamily="34" charset="0"/>
              </a:rPr>
              <a:t>      I</a:t>
            </a:r>
            <a:r>
              <a:rPr lang="en-US" sz="6000" i="0" dirty="0" smtClean="0">
                <a:latin typeface="Franklin Gothic Demi" pitchFamily="34" charset="0"/>
              </a:rPr>
              <a:t>II</a:t>
            </a:r>
            <a:r>
              <a:rPr lang="en-US" sz="9600" i="0" dirty="0" smtClean="0">
                <a:latin typeface="Franklin Gothic Demi" pitchFamily="34" charset="0"/>
              </a:rPr>
              <a:t>II</a:t>
            </a:r>
            <a:r>
              <a:rPr lang="en-US" sz="6000" i="0" dirty="0" smtClean="0">
                <a:latin typeface="Franklin Gothic Demi" pitchFamily="34" charset="0"/>
              </a:rPr>
              <a:t>IIII</a:t>
            </a:r>
            <a:r>
              <a:rPr lang="en-US" sz="9600" i="0" dirty="0" smtClean="0">
                <a:latin typeface="Franklin Gothic Demi" pitchFamily="34" charset="0"/>
              </a:rPr>
              <a:t>I</a:t>
            </a:r>
            <a:endParaRPr lang="ru-RU" sz="9600" i="0" dirty="0">
              <a:latin typeface="Franklin Gothic Demi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Сыграй и проверь правильность       твоего исполнения</a:t>
            </a:r>
          </a:p>
          <a:p>
            <a:endParaRPr lang="ru-RU" dirty="0"/>
          </a:p>
        </p:txBody>
      </p:sp>
      <p:sp>
        <p:nvSpPr>
          <p:cNvPr id="6" name="Рисунок 5"/>
          <p:cNvSpPr>
            <a:spLocks noGrp="1"/>
          </p:cNvSpPr>
          <p:nvPr>
            <p:ph type="pic" idx="1"/>
          </p:nvPr>
        </p:nvSpPr>
        <p:spPr>
          <a:xfrm>
            <a:off x="2699792" y="404664"/>
            <a:ext cx="5616624" cy="3312368"/>
          </a:xfrm>
        </p:spPr>
      </p:sp>
      <p:pic>
        <p:nvPicPr>
          <p:cNvPr id="33795" name="Picture 3" descr="C:\Users\днс\Downloads\qAiiWboICD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404664"/>
            <a:ext cx="5851624" cy="3456384"/>
          </a:xfrm>
          <a:prstGeom prst="rect">
            <a:avLst/>
          </a:prstGeom>
          <a:noFill/>
        </p:spPr>
      </p:pic>
      <p:pic>
        <p:nvPicPr>
          <p:cNvPr id="7" name="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868144" y="6021288"/>
            <a:ext cx="460499" cy="460499"/>
          </a:xfrm>
          <a:prstGeom prst="rect">
            <a:avLst/>
          </a:prstGeom>
        </p:spPr>
      </p:pic>
      <p:pic>
        <p:nvPicPr>
          <p:cNvPr id="8" name="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786446" y="5929330"/>
            <a:ext cx="571504" cy="571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5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28794" y="214291"/>
            <a:ext cx="7215206" cy="14287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Простучи сам следующие мелодии: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half" idx="4294967295"/>
          </p:nvPr>
        </p:nvSpPr>
        <p:spPr>
          <a:xfrm>
            <a:off x="2736850" y="5373688"/>
            <a:ext cx="6407150" cy="80486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000" b="1" dirty="0" smtClean="0">
                <a:solidFill>
                  <a:srgbClr val="002060"/>
                </a:solidFill>
              </a:rPr>
              <a:t>         Молодец!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3" name="Василё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2714612" y="1928802"/>
            <a:ext cx="857256" cy="928694"/>
          </a:xfrm>
          <a:prstGeom prst="rect">
            <a:avLst/>
          </a:prstGeom>
        </p:spPr>
      </p:pic>
      <p:pic>
        <p:nvPicPr>
          <p:cNvPr id="4" name="Гуси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3929058" y="1928802"/>
            <a:ext cx="785818" cy="928694"/>
          </a:xfrm>
          <a:prstGeom prst="rect">
            <a:avLst/>
          </a:prstGeom>
        </p:spPr>
      </p:pic>
      <p:pic>
        <p:nvPicPr>
          <p:cNvPr id="5" name="Ёлочка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5214942" y="1928802"/>
            <a:ext cx="785818" cy="928694"/>
          </a:xfrm>
          <a:prstGeom prst="rect">
            <a:avLst/>
          </a:prstGeom>
        </p:spPr>
      </p:pic>
      <p:pic>
        <p:nvPicPr>
          <p:cNvPr id="6" name="Во поле берёза стояла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6572264" y="1928802"/>
            <a:ext cx="714380" cy="857256"/>
          </a:xfrm>
          <a:prstGeom prst="rect">
            <a:avLst/>
          </a:prstGeom>
        </p:spPr>
      </p:pic>
      <p:pic>
        <p:nvPicPr>
          <p:cNvPr id="7" name="Калинка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2786050" y="3571876"/>
            <a:ext cx="714380" cy="857256"/>
          </a:xfrm>
          <a:prstGeom prst="rect">
            <a:avLst/>
          </a:prstGeom>
        </p:spPr>
      </p:pic>
      <p:pic>
        <p:nvPicPr>
          <p:cNvPr id="8" name="Кузнечик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4000496" y="3571876"/>
            <a:ext cx="714380" cy="857256"/>
          </a:xfrm>
          <a:prstGeom prst="rect">
            <a:avLst/>
          </a:prstGeom>
        </p:spPr>
      </p:pic>
      <p:pic>
        <p:nvPicPr>
          <p:cNvPr id="9" name="Львёнок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5214942" y="3571876"/>
            <a:ext cx="785818" cy="857256"/>
          </a:xfrm>
          <a:prstGeom prst="rect">
            <a:avLst/>
          </a:prstGeom>
        </p:spPr>
      </p:pic>
      <p:pic>
        <p:nvPicPr>
          <p:cNvPr id="10" name="Яблочко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6572264" y="3571876"/>
            <a:ext cx="714380" cy="857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2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3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8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5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27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6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Спасибо за внимание!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3861048"/>
            <a:ext cx="6400800" cy="1008112"/>
          </a:xfrm>
        </p:spPr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rgbClr val="002060"/>
                </a:solidFill>
              </a:rPr>
              <a:t>Удачи!</a:t>
            </a:r>
            <a:endParaRPr lang="ru-RU" sz="4800" b="1" i="1" dirty="0">
              <a:solidFill>
                <a:srgbClr val="002060"/>
              </a:solidFill>
            </a:endParaRPr>
          </a:p>
        </p:txBody>
      </p:sp>
      <p:pic>
        <p:nvPicPr>
          <p:cNvPr id="4" name="Русская народна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355976" y="4869160"/>
            <a:ext cx="432048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Ритм – чередование коротких и длинных звуков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07704" y="2204864"/>
            <a:ext cx="6779096" cy="3921299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Ритм в переводе с греческого означает «мерность» - это равномерное. чередование коротких и длинных звуков </a:t>
            </a:r>
          </a:p>
          <a:p>
            <a:pPr>
              <a:buNone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Музыка без ритма воспринимается как набор звуков, а не мелодия.</a:t>
            </a:r>
          </a:p>
          <a:p>
            <a:pPr>
              <a:buNone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Плавный ритм придаёт музыкальному произведению лиричность. </a:t>
            </a:r>
          </a:p>
          <a:p>
            <a:pPr>
              <a:buNone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Прерывистый ритм создает ощущение тревоги, взволнованности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Различаются длинные и короткие звуки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07704" y="2132856"/>
            <a:ext cx="3488499" cy="4968552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   Длинный  звучит как </a:t>
            </a:r>
          </a:p>
          <a:p>
            <a:pPr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</a:t>
            </a:r>
          </a:p>
          <a:p>
            <a:pPr>
              <a:buNone/>
            </a:pPr>
            <a:endParaRPr lang="ru-RU" sz="60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60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9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pPr>
              <a:buNone/>
            </a:pPr>
            <a:endParaRPr lang="ru-RU" sz="39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9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обозначается</a:t>
            </a:r>
          </a:p>
          <a:p>
            <a:pPr>
              <a:buNone/>
            </a:pPr>
            <a:r>
              <a:rPr lang="en-US" sz="6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5100" b="1" dirty="0" smtClean="0">
                <a:solidFill>
                  <a:schemeClr val="accent6">
                    <a:lumMod val="75000"/>
                  </a:schemeClr>
                </a:solidFill>
                <a:latin typeface="Franklin Gothic Demi" pitchFamily="34" charset="0"/>
                <a:cs typeface="Times New Roman" pitchFamily="18" charset="0"/>
              </a:rPr>
              <a:t> </a:t>
            </a:r>
            <a:r>
              <a:rPr lang="ru-RU" sz="15100" b="1" dirty="0" smtClean="0">
                <a:solidFill>
                  <a:schemeClr val="accent6">
                    <a:lumMod val="75000"/>
                  </a:schemeClr>
                </a:solidFill>
                <a:latin typeface="Franklin Gothic Demi" pitchFamily="34" charset="0"/>
                <a:cs typeface="Times New Roman" pitchFamily="18" charset="0"/>
              </a:rPr>
              <a:t>  </a:t>
            </a:r>
            <a:r>
              <a:rPr lang="en-US" sz="15100" dirty="0" smtClean="0">
                <a:latin typeface="Franklin Gothic Demi" pitchFamily="34" charset="0"/>
              </a:rPr>
              <a:t>I</a:t>
            </a:r>
            <a:endParaRPr lang="ru-RU" sz="15100" dirty="0" smtClean="0">
              <a:latin typeface="Franklin Gothic Demi" pitchFamily="34" charset="0"/>
            </a:endParaRPr>
          </a:p>
          <a:p>
            <a:pPr>
              <a:buNone/>
            </a:pP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>
              <a:buNone/>
            </a:pPr>
            <a:endParaRPr lang="ru-RU" sz="36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36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en-US" sz="36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6000" b="1" dirty="0">
              <a:solidFill>
                <a:schemeClr val="accent6">
                  <a:lumMod val="75000"/>
                </a:schemeClr>
              </a:solidFill>
              <a:latin typeface="Franklin Gothic Demi" pitchFamily="34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64088" y="1844824"/>
            <a:ext cx="3528392" cy="4032448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4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Короткий звучит как</a:t>
            </a:r>
          </a:p>
          <a:p>
            <a:pPr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</a:t>
            </a:r>
          </a:p>
          <a:p>
            <a:pPr>
              <a:buNone/>
            </a:pPr>
            <a:endParaRPr lang="ru-RU" sz="60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60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39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39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39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9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9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обозначается</a:t>
            </a:r>
            <a:endParaRPr lang="en-US" sz="39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>
              <a:buNone/>
            </a:pPr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6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500" dirty="0" smtClean="0">
                <a:latin typeface="Franklin Gothic Demi" pitchFamily="34" charset="0"/>
                <a:cs typeface="Times New Roman" pitchFamily="18" charset="0"/>
              </a:rPr>
              <a:t>I</a:t>
            </a:r>
          </a:p>
          <a:p>
            <a:pPr>
              <a:buNone/>
            </a:pPr>
            <a:endParaRPr lang="ru-RU" sz="38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38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6000" b="1" dirty="0">
              <a:solidFill>
                <a:schemeClr val="accent6">
                  <a:lumMod val="75000"/>
                </a:schemeClr>
              </a:solidFill>
              <a:latin typeface="Franklin Gothic Dem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60648"/>
            <a:ext cx="6779096" cy="3024336"/>
          </a:xfrm>
        </p:spPr>
        <p:txBody>
          <a:bodyPr>
            <a:noAutofit/>
          </a:bodyPr>
          <a:lstStyle/>
          <a:p>
            <a:r>
              <a:rPr lang="ru-RU" sz="3200" i="0" dirty="0" smtClean="0">
                <a:latin typeface="Times New Roman" pitchFamily="18" charset="0"/>
              </a:rPr>
              <a:t>По графическому изображению ритмического рисунка  определить, русскую народную песню, какими звуками записан ритм</a:t>
            </a:r>
            <a:r>
              <a:rPr lang="en-US" sz="3200" i="0" dirty="0" smtClean="0">
                <a:latin typeface="Times New Roman" pitchFamily="18" charset="0"/>
              </a:rPr>
              <a:t>?</a:t>
            </a:r>
            <a:r>
              <a:rPr lang="ru-RU" sz="3200" dirty="0" smtClean="0">
                <a:latin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</a:rPr>
            </a:br>
            <a:endParaRPr lang="ru-RU" sz="3200" dirty="0">
              <a:latin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07704" y="2924944"/>
            <a:ext cx="6779096" cy="3201219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6000" dirty="0" smtClean="0">
                <a:latin typeface="Franklin Gothic Demi" pitchFamily="34" charset="0"/>
              </a:rPr>
              <a:t>    </a:t>
            </a:r>
            <a:r>
              <a:rPr lang="ru-RU" sz="6000" dirty="0" smtClean="0">
                <a:latin typeface="Franklin Gothic Demi" pitchFamily="34" charset="0"/>
              </a:rPr>
              <a:t>    </a:t>
            </a:r>
            <a:r>
              <a:rPr lang="en-US" sz="6000" dirty="0" smtClean="0">
                <a:latin typeface="Franklin Gothic Demi" pitchFamily="34" charset="0"/>
              </a:rPr>
              <a:t>IIII</a:t>
            </a:r>
            <a:r>
              <a:rPr lang="en-US" sz="9600" dirty="0" smtClean="0">
                <a:latin typeface="Franklin Gothic Demi" pitchFamily="34" charset="0"/>
              </a:rPr>
              <a:t>I</a:t>
            </a:r>
            <a:r>
              <a:rPr lang="en-US" sz="6000" dirty="0" smtClean="0">
                <a:latin typeface="Franklin Gothic Demi" pitchFamily="34" charset="0"/>
              </a:rPr>
              <a:t>II</a:t>
            </a:r>
            <a:r>
              <a:rPr lang="en-US" sz="9600" dirty="0" smtClean="0">
                <a:latin typeface="Franklin Gothic Demi" pitchFamily="34" charset="0"/>
              </a:rPr>
              <a:t>II </a:t>
            </a:r>
            <a:endParaRPr lang="ru-RU" sz="9600" dirty="0" smtClean="0">
              <a:latin typeface="Franklin Gothic Demi" pitchFamily="34" charset="0"/>
            </a:endParaRPr>
          </a:p>
          <a:p>
            <a:pPr>
              <a:buNone/>
            </a:pPr>
            <a:r>
              <a:rPr lang="ru-RU" sz="6500" dirty="0" smtClean="0">
                <a:latin typeface="Franklin Gothic Demi" pitchFamily="34" charset="0"/>
              </a:rPr>
              <a:t>       </a:t>
            </a:r>
            <a:r>
              <a:rPr lang="en-US" sz="6500" dirty="0" smtClean="0">
                <a:latin typeface="Franklin Gothic Demi" pitchFamily="34" charset="0"/>
              </a:rPr>
              <a:t>IIIII</a:t>
            </a:r>
            <a:r>
              <a:rPr lang="en-US" sz="6600" dirty="0" smtClean="0">
                <a:latin typeface="Franklin Gothic Demi" pitchFamily="34" charset="0"/>
              </a:rPr>
              <a:t>III</a:t>
            </a:r>
            <a:r>
              <a:rPr lang="en-US" sz="10400" dirty="0" smtClean="0">
                <a:latin typeface="Franklin Gothic Demi" pitchFamily="34" charset="0"/>
              </a:rPr>
              <a:t>II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Правильно «Во поле берёза стояла»</a:t>
            </a:r>
            <a:endParaRPr lang="ru-RU" dirty="0"/>
          </a:p>
        </p:txBody>
      </p:sp>
      <p:pic>
        <p:nvPicPr>
          <p:cNvPr id="27650" name="Picture 2" descr="http://www.playing-field.ru/img/2015/052305/204886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2060848"/>
            <a:ext cx="3781425" cy="4419600"/>
          </a:xfrm>
          <a:prstGeom prst="rect">
            <a:avLst/>
          </a:prstGeom>
          <a:noFill/>
        </p:spPr>
      </p:pic>
      <p:pic>
        <p:nvPicPr>
          <p:cNvPr id="7" name="Во поле берёза стоял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956376" y="6021288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4221088"/>
            <a:ext cx="6408712" cy="1142802"/>
          </a:xfrm>
        </p:spPr>
        <p:txBody>
          <a:bodyPr>
            <a:noAutofit/>
          </a:bodyPr>
          <a:lstStyle/>
          <a:p>
            <a:r>
              <a:rPr lang="ru-RU" sz="4400" i="0" dirty="0" smtClean="0">
                <a:latin typeface="Franklin Gothic Demi" pitchFamily="34" charset="0"/>
              </a:rPr>
              <a:t>   </a:t>
            </a:r>
            <a:r>
              <a:rPr lang="en-US" sz="4400" i="0" dirty="0" smtClean="0">
                <a:latin typeface="Franklin Gothic Demi" pitchFamily="34" charset="0"/>
              </a:rPr>
              <a:t>      </a:t>
            </a:r>
            <a:r>
              <a:rPr lang="en-US" sz="9600" i="0" dirty="0" smtClean="0">
                <a:latin typeface="Franklin Gothic Demi" pitchFamily="34" charset="0"/>
              </a:rPr>
              <a:t>I</a:t>
            </a:r>
            <a:r>
              <a:rPr lang="en-US" sz="4400" i="0" dirty="0" smtClean="0">
                <a:latin typeface="Franklin Gothic Demi" pitchFamily="34" charset="0"/>
              </a:rPr>
              <a:t>II</a:t>
            </a:r>
            <a:r>
              <a:rPr lang="en-US" sz="9600" i="0" dirty="0" smtClean="0">
                <a:latin typeface="Franklin Gothic Demi" pitchFamily="34" charset="0"/>
              </a:rPr>
              <a:t>IIIII</a:t>
            </a:r>
            <a:endParaRPr lang="en-US" sz="9600" i="0" dirty="0">
              <a:latin typeface="Franklin Gothic Demi" pitchFamily="34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5" cstate="print"/>
          <a:srcRect l="6807" r="6807"/>
          <a:stretch>
            <a:fillRect/>
          </a:stretch>
        </p:blipFill>
        <p:spPr bwMode="auto">
          <a:xfrm>
            <a:off x="2267744" y="404664"/>
            <a:ext cx="604867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Сыграй и проверь правильность       твоего исполнения</a:t>
            </a:r>
          </a:p>
          <a:p>
            <a:endParaRPr lang="ru-RU" dirty="0"/>
          </a:p>
        </p:txBody>
      </p:sp>
      <p:pic>
        <p:nvPicPr>
          <p:cNvPr id="5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286512" y="6143644"/>
            <a:ext cx="532507" cy="532507"/>
          </a:xfrm>
          <a:prstGeom prst="rect">
            <a:avLst/>
          </a:prstGeom>
        </p:spPr>
      </p:pic>
      <p:pic>
        <p:nvPicPr>
          <p:cNvPr id="8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143636" y="6000768"/>
            <a:ext cx="785818" cy="714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4797152"/>
            <a:ext cx="6408712" cy="566738"/>
          </a:xfrm>
        </p:spPr>
        <p:txBody>
          <a:bodyPr>
            <a:noAutofit/>
          </a:bodyPr>
          <a:lstStyle/>
          <a:p>
            <a:r>
              <a:rPr lang="ru-RU" sz="9600" b="1" i="0" dirty="0" smtClean="0">
                <a:latin typeface="Franklin Gothic Demi" pitchFamily="34" charset="0"/>
              </a:rPr>
              <a:t>   </a:t>
            </a:r>
            <a:r>
              <a:rPr lang="en-US" sz="9600" b="1" i="0" dirty="0" smtClean="0">
                <a:latin typeface="Franklin Gothic Demi" pitchFamily="34" charset="0"/>
              </a:rPr>
              <a:t>  I</a:t>
            </a:r>
            <a:r>
              <a:rPr lang="en-US" sz="6000" b="1" i="0" dirty="0" smtClean="0">
                <a:latin typeface="Franklin Gothic Demi" pitchFamily="34" charset="0"/>
              </a:rPr>
              <a:t>IIII</a:t>
            </a:r>
            <a:r>
              <a:rPr lang="en-US" sz="9600" b="1" i="0" dirty="0" smtClean="0">
                <a:latin typeface="Franklin Gothic Demi" pitchFamily="34" charset="0"/>
              </a:rPr>
              <a:t>I</a:t>
            </a:r>
            <a:r>
              <a:rPr lang="en-US" sz="6000" b="1" i="0" dirty="0" smtClean="0">
                <a:latin typeface="Franklin Gothic Demi" pitchFamily="34" charset="0"/>
              </a:rPr>
              <a:t>II</a:t>
            </a:r>
            <a:r>
              <a:rPr lang="en-US" sz="9600" b="1" i="0" dirty="0" smtClean="0">
                <a:latin typeface="Franklin Gothic Demi" pitchFamily="34" charset="0"/>
              </a:rPr>
              <a:t>II</a:t>
            </a:r>
            <a:endParaRPr lang="en-US" sz="9600" b="1" i="0" dirty="0">
              <a:latin typeface="Franklin Gothic Demi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67744" y="5589240"/>
            <a:ext cx="6408712" cy="588838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Сыграй и проверь правильность       твоего исполнения</a:t>
            </a:r>
          </a:p>
          <a:p>
            <a:endParaRPr lang="ru-RU" sz="3200" dirty="0"/>
          </a:p>
        </p:txBody>
      </p:sp>
      <p:pic>
        <p:nvPicPr>
          <p:cNvPr id="12298" name="Picture 10" descr="http://www.khokhloma24.com/image/cache/data/!%20%D0%9D%D0%B0%D1%81%D1%82%D1%8F/20%20N-20-01%20%D0%9B%D0%BE%D0%B6%D0%BA%D0%B0%20%D0%B4%D0%B5%D1%82%D1%81%D0%BA%D0%B0%D1%8F/%D0%9B%D0%BE%D0%B6%D0%BA%D0%B0%20%D0%B4%D0%B5%D1%82%D1%81%D0%BA%D0%B0%D1%8F%20%D1%85%D0%BE%D1%85%D0%BB%D0%BE%D0%BC%D1%81%D0%BA%D0%B0%D1%8F%20N-20-01-733x50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 cstate="print"/>
          <a:srcRect l="610" r="610"/>
          <a:stretch>
            <a:fillRect/>
          </a:stretch>
        </p:blipFill>
        <p:spPr bwMode="auto">
          <a:xfrm>
            <a:off x="2267744" y="404664"/>
            <a:ext cx="6048672" cy="3240360"/>
          </a:xfrm>
          <a:prstGeom prst="rect">
            <a:avLst/>
          </a:prstGeom>
          <a:noFill/>
        </p:spPr>
      </p:pic>
      <p:pic>
        <p:nvPicPr>
          <p:cNvPr id="5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357950" y="6143644"/>
            <a:ext cx="576064" cy="532507"/>
          </a:xfrm>
          <a:prstGeom prst="rect">
            <a:avLst/>
          </a:prstGeom>
        </p:spPr>
      </p:pic>
      <p:pic>
        <p:nvPicPr>
          <p:cNvPr id="6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313740" y="6072206"/>
            <a:ext cx="687152" cy="69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1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3789040"/>
            <a:ext cx="5112568" cy="1574850"/>
          </a:xfrm>
        </p:spPr>
        <p:txBody>
          <a:bodyPr>
            <a:normAutofit fontScale="90000"/>
          </a:bodyPr>
          <a:lstStyle/>
          <a:p>
            <a:r>
              <a:rPr lang="en-US" sz="10700" i="0" dirty="0" smtClean="0">
                <a:latin typeface="Franklin Gothic Demi" pitchFamily="34" charset="0"/>
              </a:rPr>
              <a:t>III</a:t>
            </a:r>
            <a:r>
              <a:rPr lang="en-US" sz="6700" i="0" dirty="0" smtClean="0">
                <a:latin typeface="Franklin Gothic Demi" pitchFamily="34" charset="0"/>
              </a:rPr>
              <a:t>II</a:t>
            </a:r>
            <a:r>
              <a:rPr lang="en-US" sz="10700" i="0" dirty="0" smtClean="0">
                <a:latin typeface="Franklin Gothic Demi" pitchFamily="34" charset="0"/>
              </a:rPr>
              <a:t>III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11760" y="5373216"/>
            <a:ext cx="6408712" cy="122413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Сыграй и проверь правильность       твоего исполнения</a:t>
            </a:r>
            <a:endParaRPr lang="ru-RU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http://data14.gallery.ru/albums/gallery/159016-83020-39752438-m750x740-u845c8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 cstate="print"/>
          <a:srcRect t="3963" b="3963"/>
          <a:stretch>
            <a:fillRect/>
          </a:stretch>
        </p:blipFill>
        <p:spPr bwMode="auto">
          <a:xfrm>
            <a:off x="2267744" y="260648"/>
            <a:ext cx="6048672" cy="3312368"/>
          </a:xfrm>
          <a:prstGeom prst="rect">
            <a:avLst/>
          </a:prstGeom>
          <a:noFill/>
        </p:spPr>
      </p:pic>
      <p:pic>
        <p:nvPicPr>
          <p:cNvPr id="5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868144" y="6021288"/>
            <a:ext cx="532507" cy="532507"/>
          </a:xfrm>
          <a:prstGeom prst="rect">
            <a:avLst/>
          </a:prstGeom>
        </p:spPr>
      </p:pic>
      <p:pic>
        <p:nvPicPr>
          <p:cNvPr id="6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857884" y="6000768"/>
            <a:ext cx="571504" cy="642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3573016"/>
            <a:ext cx="4968552" cy="1790874"/>
          </a:xfrm>
        </p:spPr>
        <p:txBody>
          <a:bodyPr>
            <a:normAutofit fontScale="90000"/>
          </a:bodyPr>
          <a:lstStyle/>
          <a:p>
            <a:r>
              <a:rPr lang="en-US" sz="6700" i="0" dirty="0" smtClean="0">
                <a:latin typeface="Franklin Gothic Demi" pitchFamily="34" charset="0"/>
              </a:rPr>
              <a:t>IIIIIIII</a:t>
            </a:r>
            <a:r>
              <a:rPr lang="en-US" sz="10700" i="0" dirty="0" smtClean="0">
                <a:latin typeface="Franklin Gothic Demi" pitchFamily="34" charset="0"/>
              </a:rPr>
              <a:t>III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Сыграй и проверь правильность       твоего исполнения</a:t>
            </a:r>
          </a:p>
          <a:p>
            <a:endParaRPr lang="ru-RU" dirty="0"/>
          </a:p>
        </p:txBody>
      </p:sp>
      <p:pic>
        <p:nvPicPr>
          <p:cNvPr id="9218" name="Picture 2" descr="http://sosnovkaddt.ucoz.ru/lozhkari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 cstate="print"/>
          <a:srcRect t="15874" b="15874"/>
          <a:stretch>
            <a:fillRect/>
          </a:stretch>
        </p:blipFill>
        <p:spPr bwMode="auto">
          <a:xfrm>
            <a:off x="2267744" y="260648"/>
            <a:ext cx="6048375" cy="3384376"/>
          </a:xfrm>
          <a:prstGeom prst="rect">
            <a:avLst/>
          </a:prstGeom>
          <a:noFill/>
        </p:spPr>
      </p:pic>
      <p:pic>
        <p:nvPicPr>
          <p:cNvPr id="5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868144" y="6021288"/>
            <a:ext cx="532507" cy="532507"/>
          </a:xfrm>
          <a:prstGeom prst="rect">
            <a:avLst/>
          </a:prstGeom>
        </p:spPr>
      </p:pic>
      <p:pic>
        <p:nvPicPr>
          <p:cNvPr id="6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786446" y="5929330"/>
            <a:ext cx="642942" cy="642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весенний узор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весенний узор</Template>
  <TotalTime>271</TotalTime>
  <Words>229</Words>
  <Application>Microsoft Office PowerPoint</Application>
  <PresentationFormat>Экран (4:3)</PresentationFormat>
  <Paragraphs>61</Paragraphs>
  <Slides>17</Slides>
  <Notes>1</Notes>
  <HiddenSlides>0</HiddenSlides>
  <MMClips>31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весенний узор</vt:lpstr>
      <vt:lpstr>Ритмические упражнения для обучение игре на ложках</vt:lpstr>
      <vt:lpstr>Ритм – чередование коротких и длинных звуков</vt:lpstr>
      <vt:lpstr>Различаются длинные и короткие звуки</vt:lpstr>
      <vt:lpstr>По графическому изображению ритмического рисунка  определить, русскую народную песню, какими звуками записан ритм?  </vt:lpstr>
      <vt:lpstr>Правильно «Во поле берёза стояла»</vt:lpstr>
      <vt:lpstr>         IIIIIIII</vt:lpstr>
      <vt:lpstr>     IIIIIIIIII</vt:lpstr>
      <vt:lpstr>IIIIIIII </vt:lpstr>
      <vt:lpstr>IIIIIIIIIII </vt:lpstr>
      <vt:lpstr>     IIIIIIIIII </vt:lpstr>
      <vt:lpstr>    IIIII IIIII </vt:lpstr>
      <vt:lpstr>     IIIIIIII </vt:lpstr>
      <vt:lpstr>     IIIIIIII </vt:lpstr>
      <vt:lpstr>      IIIIIIIIIII </vt:lpstr>
      <vt:lpstr>      IIIIIIIIII</vt:lpstr>
      <vt:lpstr>Простучи сам следующие мелодии:</vt:lpstr>
      <vt:lpstr>Спасибо за внимание!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Александр</dc:creator>
  <cp:lastModifiedBy>RePack by Diakov</cp:lastModifiedBy>
  <cp:revision>29</cp:revision>
  <dcterms:created xsi:type="dcterms:W3CDTF">2016-01-04T09:36:06Z</dcterms:created>
  <dcterms:modified xsi:type="dcterms:W3CDTF">2016-04-13T03:57:40Z</dcterms:modified>
</cp:coreProperties>
</file>