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7" r:id="rId5"/>
    <p:sldId id="268" r:id="rId6"/>
    <p:sldId id="269" r:id="rId7"/>
    <p:sldId id="270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56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3ED450A-8F0C-4386-910F-0404E28EAA4C}" type="datetimeFigureOut">
              <a:rPr lang="ru-RU" smtClean="0"/>
              <a:pPr/>
              <a:t>21.01.2017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32CD278-CC85-40E1-9FB5-59D2F839A9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450A-8F0C-4386-910F-0404E28EAA4C}" type="datetimeFigureOut">
              <a:rPr lang="ru-RU" smtClean="0"/>
              <a:pPr/>
              <a:t>21.01.2017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CD278-CC85-40E1-9FB5-59D2F839A9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450A-8F0C-4386-910F-0404E28EAA4C}" type="datetimeFigureOut">
              <a:rPr lang="ru-RU" smtClean="0"/>
              <a:pPr/>
              <a:t>21.01.2017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CD278-CC85-40E1-9FB5-59D2F839A9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3ED450A-8F0C-4386-910F-0404E28EAA4C}" type="datetimeFigureOut">
              <a:rPr lang="ru-RU" smtClean="0"/>
              <a:pPr/>
              <a:t>21.01.2017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CD278-CC85-40E1-9FB5-59D2F839A9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3ED450A-8F0C-4386-910F-0404E28EAA4C}" type="datetimeFigureOut">
              <a:rPr lang="ru-RU" smtClean="0"/>
              <a:pPr/>
              <a:t>21.01.2017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32CD278-CC85-40E1-9FB5-59D2F839A95E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3ED450A-8F0C-4386-910F-0404E28EAA4C}" type="datetimeFigureOut">
              <a:rPr lang="ru-RU" smtClean="0"/>
              <a:pPr/>
              <a:t>21.01.2017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32CD278-CC85-40E1-9FB5-59D2F839A9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3ED450A-8F0C-4386-910F-0404E28EAA4C}" type="datetimeFigureOut">
              <a:rPr lang="ru-RU" smtClean="0"/>
              <a:pPr/>
              <a:t>21.01.2017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32CD278-CC85-40E1-9FB5-59D2F839A9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450A-8F0C-4386-910F-0404E28EAA4C}" type="datetimeFigureOut">
              <a:rPr lang="ru-RU" smtClean="0"/>
              <a:pPr/>
              <a:t>21.01.2017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CD278-CC85-40E1-9FB5-59D2F839A9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3ED450A-8F0C-4386-910F-0404E28EAA4C}" type="datetimeFigureOut">
              <a:rPr lang="ru-RU" smtClean="0"/>
              <a:pPr/>
              <a:t>21.01.2017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32CD278-CC85-40E1-9FB5-59D2F839A9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3ED450A-8F0C-4386-910F-0404E28EAA4C}" type="datetimeFigureOut">
              <a:rPr lang="ru-RU" smtClean="0"/>
              <a:pPr/>
              <a:t>21.01.2017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32CD278-CC85-40E1-9FB5-59D2F839A9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3ED450A-8F0C-4386-910F-0404E28EAA4C}" type="datetimeFigureOut">
              <a:rPr lang="ru-RU" smtClean="0"/>
              <a:pPr/>
              <a:t>21.01.2017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32CD278-CC85-40E1-9FB5-59D2F839A9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3ED450A-8F0C-4386-910F-0404E28EAA4C}" type="datetimeFigureOut">
              <a:rPr lang="ru-RU" smtClean="0"/>
              <a:pPr/>
              <a:t>21.01.2017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32CD278-CC85-40E1-9FB5-59D2F839A95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2708920"/>
            <a:ext cx="7056784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600" b="1" dirty="0" smtClean="0"/>
              <a:t>Я и моя будущая профессия</a:t>
            </a:r>
            <a:br>
              <a:rPr lang="ru-RU" sz="5600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300" dirty="0" smtClean="0"/>
              <a:t>Воспитательный </a:t>
            </a:r>
            <a:r>
              <a:rPr lang="ru-RU" sz="3300" dirty="0"/>
              <a:t>час по профориентации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4005064"/>
            <a:ext cx="7860340" cy="3325376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«Труд </a:t>
            </a:r>
            <a:r>
              <a:rPr lang="ru-RU" b="1" i="1" dirty="0"/>
              <a:t>освобождает нас от трех великих зол: скуки, порока и </a:t>
            </a:r>
            <a:r>
              <a:rPr lang="ru-RU" b="1" i="1" dirty="0" smtClean="0"/>
              <a:t>нужды»</a:t>
            </a:r>
            <a:endParaRPr lang="ru-RU" b="1" i="1" dirty="0"/>
          </a:p>
          <a:p>
            <a:r>
              <a:rPr lang="ru-RU" i="1" dirty="0" smtClean="0"/>
              <a:t>Вольтер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5576" y="2059983"/>
            <a:ext cx="7992888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2"/>
                </a:solidFill>
              </a:rPr>
              <a:t>1</a:t>
            </a:r>
            <a:r>
              <a:rPr lang="ru-RU" sz="2400" b="1" dirty="0" smtClean="0"/>
              <a:t> способ </a:t>
            </a:r>
            <a:r>
              <a:rPr lang="ru-RU" sz="2400" b="1" dirty="0"/>
              <a:t>- метод проб и </a:t>
            </a:r>
            <a:r>
              <a:rPr lang="ru-RU" sz="2400" b="1" dirty="0" smtClean="0"/>
              <a:t>ошибок,</a:t>
            </a:r>
          </a:p>
          <a:p>
            <a:r>
              <a:rPr lang="ru-RU" sz="1600" dirty="0" smtClean="0"/>
              <a:t>когда </a:t>
            </a:r>
            <a:r>
              <a:rPr lang="ru-RU" sz="1600" dirty="0"/>
              <a:t>человек идёт вслепую, пробуя себя в различных сферах деятельности, пока не найдёт ту единственную профессию, которая будет приносить ему не только средства к достойному существованию, но и радость труда.</a:t>
            </a:r>
            <a:endParaRPr lang="ru-RU" sz="1600" b="1" dirty="0" smtClean="0"/>
          </a:p>
          <a:p>
            <a:endParaRPr lang="ru-RU" sz="2400" b="1" dirty="0" smtClean="0"/>
          </a:p>
          <a:p>
            <a:r>
              <a:rPr lang="ru-RU" sz="2400" b="1" dirty="0" smtClean="0">
                <a:solidFill>
                  <a:schemeClr val="accent2"/>
                </a:solidFill>
              </a:rPr>
              <a:t>2</a:t>
            </a:r>
            <a:r>
              <a:rPr lang="ru-RU" sz="2400" b="1" dirty="0" smtClean="0"/>
              <a:t> способ – выбор профессии своих родителей, дедов и прадедов или тот выбор, который Вам советуют другие </a:t>
            </a:r>
          </a:p>
          <a:p>
            <a:endParaRPr lang="ru-RU" sz="2400" b="1" dirty="0" smtClean="0"/>
          </a:p>
          <a:p>
            <a:r>
              <a:rPr lang="ru-RU" sz="2400" b="1" dirty="0" smtClean="0">
                <a:solidFill>
                  <a:schemeClr val="accent2"/>
                </a:solidFill>
              </a:rPr>
              <a:t>3</a:t>
            </a:r>
            <a:r>
              <a:rPr lang="ru-RU" sz="2400" b="1" dirty="0" smtClean="0"/>
              <a:t> способ – осознанный самостоятельный  выбор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39552" y="980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Способы выбора профессии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131840" y="404664"/>
            <a:ext cx="2316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u="sng" dirty="0"/>
              <a:t>Задание группам: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Выноска-облако 4"/>
          <p:cNvSpPr/>
          <p:nvPr/>
        </p:nvSpPr>
        <p:spPr>
          <a:xfrm rot="1033553">
            <a:off x="4999607" y="91990"/>
            <a:ext cx="4013821" cy="2462973"/>
          </a:xfrm>
          <a:prstGeom prst="cloudCallou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МОГУ</a:t>
            </a:r>
          </a:p>
          <a:p>
            <a:r>
              <a:rPr lang="ru-RU" dirty="0" smtClean="0"/>
              <a:t>Как важно в жизни,</a:t>
            </a:r>
          </a:p>
          <a:p>
            <a:pPr algn="r"/>
            <a:r>
              <a:rPr lang="ru-RU" dirty="0" smtClean="0"/>
              <a:t>       помня о желаниях,</a:t>
            </a:r>
          </a:p>
          <a:p>
            <a:r>
              <a:rPr lang="ru-RU" dirty="0" smtClean="0"/>
              <a:t>Возможностей своих</a:t>
            </a:r>
          </a:p>
          <a:p>
            <a:pPr algn="r"/>
            <a:r>
              <a:rPr lang="ru-RU" dirty="0" smtClean="0"/>
              <a:t>не забывать!</a:t>
            </a:r>
          </a:p>
          <a:p>
            <a:pPr algn="r"/>
            <a:r>
              <a:rPr lang="ru-RU" dirty="0" smtClean="0"/>
              <a:t>Э. Асадов</a:t>
            </a:r>
            <a:endParaRPr lang="ru-RU" dirty="0"/>
          </a:p>
        </p:txBody>
      </p:sp>
      <p:sp>
        <p:nvSpPr>
          <p:cNvPr id="6" name="Выноска-облако 5"/>
          <p:cNvSpPr/>
          <p:nvPr/>
        </p:nvSpPr>
        <p:spPr>
          <a:xfrm rot="20154981" flipH="1">
            <a:off x="1169" y="198794"/>
            <a:ext cx="3738249" cy="2316470"/>
          </a:xfrm>
          <a:prstGeom prst="cloudCallou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2050" name="AutoShape 2" descr="Картинки по запросу картинки про школу и учеников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 descr="Картинки по запросу картинки про школу и учеников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Облако 11"/>
          <p:cNvSpPr/>
          <p:nvPr/>
        </p:nvSpPr>
        <p:spPr>
          <a:xfrm>
            <a:off x="1653359" y="4653136"/>
            <a:ext cx="5072098" cy="214314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786050" y="5072074"/>
            <a:ext cx="2906565" cy="947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НАДО</a:t>
            </a:r>
          </a:p>
          <a:p>
            <a:pPr algn="ctr"/>
            <a:r>
              <a:rPr lang="ru-RU" sz="168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Все профессии нужны? </a:t>
            </a:r>
          </a:p>
          <a:p>
            <a:pPr algn="ctr"/>
            <a:r>
              <a:rPr lang="ru-RU" sz="168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Все профессии важны?</a:t>
            </a:r>
          </a:p>
        </p:txBody>
      </p:sp>
      <p:sp>
        <p:nvSpPr>
          <p:cNvPr id="15" name="Прямоугольник 14"/>
          <p:cNvSpPr/>
          <p:nvPr/>
        </p:nvSpPr>
        <p:spPr>
          <a:xfrm rot="20324029">
            <a:off x="427565" y="455358"/>
            <a:ext cx="2930871" cy="184665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all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 pitchFamily="18" charset="0"/>
              </a:rPr>
              <a:t>Хочу</a:t>
            </a:r>
          </a:p>
          <a:p>
            <a:pPr algn="ctr"/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 pitchFamily="18" charset="0"/>
              </a:rPr>
              <a:t>Берись за то, </a:t>
            </a:r>
          </a:p>
          <a:p>
            <a:pPr algn="ctr"/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 pitchFamily="18" charset="0"/>
              </a:rPr>
              <a:t>к чему ты склонен, </a:t>
            </a:r>
          </a:p>
          <a:p>
            <a:pPr algn="ctr"/>
            <a:r>
              <a:rPr lang="ru-RU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 pitchFamily="18" charset="0"/>
              </a:rPr>
              <a:t>Коль хочешь, чтоб в делах</a:t>
            </a:r>
          </a:p>
          <a:p>
            <a:pPr algn="ctr"/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 pitchFamily="18" charset="0"/>
              </a:rPr>
              <a:t>Успешный был конец.</a:t>
            </a:r>
          </a:p>
          <a:p>
            <a:pPr algn="ctr"/>
            <a:r>
              <a:rPr lang="ru-RU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 pitchFamily="18" charset="0"/>
              </a:rPr>
              <a:t>И. Крылов</a:t>
            </a:r>
            <a:endParaRPr lang="ru-RU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2" name="Picture 2" descr="http://nevacoon.com/koleso1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204864"/>
            <a:ext cx="4069859" cy="2511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375955" y="107340"/>
            <a:ext cx="2316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u="sng" dirty="0"/>
              <a:t>Задание группам: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Типичные ошибки и затруднения в выборе профессии</a:t>
            </a:r>
            <a:endParaRPr lang="ru-RU" sz="36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Неумение разобраться в своих личных качествах и интересах.</a:t>
            </a:r>
          </a:p>
          <a:p>
            <a:r>
              <a:rPr lang="ru-RU" dirty="0" smtClean="0"/>
              <a:t>Необъективная оценка своих способностей.</a:t>
            </a:r>
          </a:p>
          <a:p>
            <a:r>
              <a:rPr lang="ru-RU" dirty="0" smtClean="0"/>
              <a:t>Незнание требований профессий, увлечение какой-либо одной стороной профессии.</a:t>
            </a:r>
          </a:p>
          <a:p>
            <a:r>
              <a:rPr lang="ru-RU" dirty="0" smtClean="0"/>
              <a:t>Ориентир на «престижную» профессию.</a:t>
            </a:r>
          </a:p>
          <a:p>
            <a:r>
              <a:rPr lang="ru-RU" dirty="0" smtClean="0"/>
              <a:t>Выбор профессии «за компанию», под давлением родственников.</a:t>
            </a:r>
          </a:p>
          <a:p>
            <a:r>
              <a:rPr lang="ru-RU" dirty="0" smtClean="0"/>
              <a:t>Перенос увлечения школьным предметом на профессию.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1317087"/>
              </p:ext>
            </p:extLst>
          </p:nvPr>
        </p:nvGraphicFramePr>
        <p:xfrm>
          <a:off x="944978" y="1082524"/>
          <a:ext cx="7110028" cy="53980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31787"/>
                <a:gridCol w="1206134"/>
                <a:gridCol w="1259960"/>
                <a:gridCol w="1610539"/>
                <a:gridCol w="1401608"/>
              </a:tblGrid>
              <a:tr h="5779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Человек-человек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787" marR="727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Человек-природа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787" marR="727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Человек-техника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787" marR="727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Человек знаковая система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787" marR="727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Человек художественный образ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787" marR="72787" marT="0" marB="0"/>
                </a:tc>
              </a:tr>
              <a:tr h="38865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Monotype Corsiva" panose="03010101010201010101" pitchFamily="66" charset="0"/>
                        </a:rPr>
                        <a:t>Парикмахер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Monotype Corsiva" panose="03010101010201010101" pitchFamily="66" charset="0"/>
                        </a:rPr>
                        <a:t>Продавец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Monotype Corsiva" panose="03010101010201010101" pitchFamily="66" charset="0"/>
                        </a:rPr>
                        <a:t>Врач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Monotype Corsiva" panose="03010101010201010101" pitchFamily="66" charset="0"/>
                        </a:rPr>
                        <a:t>Учитель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Monotype Corsiva" panose="03010101010201010101" pitchFamily="66" charset="0"/>
                        </a:rPr>
                        <a:t>Социолог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Monotype Corsiva" panose="03010101010201010101" pitchFamily="66" charset="0"/>
                        </a:rPr>
                        <a:t>Педагог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Monotype Corsiva" panose="03010101010201010101" pitchFamily="66" charset="0"/>
                        </a:rPr>
                        <a:t>Тренер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Monotype Corsiva" panose="03010101010201010101" pitchFamily="66" charset="0"/>
                        </a:rPr>
                        <a:t>Экскурсовод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Monotype Corsiva" panose="03010101010201010101" pitchFamily="66" charset="0"/>
                        </a:rPr>
                        <a:t>Воспитатель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Monotype Corsiva" panose="03010101010201010101" pitchFamily="66" charset="0"/>
                        </a:rPr>
                        <a:t>Организатор торговли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Monotype Corsiva" panose="03010101010201010101" pitchFamily="66" charset="0"/>
                        </a:rPr>
                        <a:t>Адвокат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Monotype Corsiva" panose="03010101010201010101" pitchFamily="66" charset="0"/>
                        </a:rPr>
                        <a:t>Инспектор полиции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Monotype Corsiva" panose="03010101010201010101" pitchFamily="66" charset="0"/>
                        </a:rPr>
                        <a:t>Психолог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Monotype Corsiva" panose="03010101010201010101" pitchFamily="66" charset="0"/>
                        </a:rPr>
                        <a:t>Менеджер по продажам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Monotype Corsiva" panose="03010101010201010101" pitchFamily="66" charset="0"/>
                        </a:rPr>
                        <a:t>Торговый представитель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Monotype Corsiva" panose="03010101010201010101" pitchFamily="66" charset="0"/>
                        </a:rPr>
                        <a:t>Администратор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Monotype Corsiva" panose="03010101010201010101" pitchFamily="66" charset="0"/>
                        <a:ea typeface="Calibri"/>
                        <a:cs typeface="Times New Roman"/>
                      </a:endParaRPr>
                    </a:p>
                  </a:txBody>
                  <a:tcPr marL="72787" marR="72787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Monotype Corsiva" panose="03010101010201010101" pitchFamily="66" charset="0"/>
                        </a:rPr>
                        <a:t>Агроном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Monotype Corsiva" panose="03010101010201010101" pitchFamily="66" charset="0"/>
                        </a:rPr>
                        <a:t>Зоотехник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Monotype Corsiva" panose="03010101010201010101" pitchFamily="66" charset="0"/>
                        </a:rPr>
                        <a:t>Ветеринар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Monotype Corsiva" panose="03010101010201010101" pitchFamily="66" charset="0"/>
                        </a:rPr>
                        <a:t>Зооинженер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Monotype Corsiva" panose="03010101010201010101" pitchFamily="66" charset="0"/>
                        </a:rPr>
                        <a:t>Егерь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Monotype Corsiva" panose="03010101010201010101" pitchFamily="66" charset="0"/>
                        </a:rPr>
                        <a:t>Биолог- исследователь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Monotype Corsiva" panose="03010101010201010101" pitchFamily="66" charset="0"/>
                        </a:rPr>
                        <a:t>Флорист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Monotype Corsiva" panose="03010101010201010101" pitchFamily="66" charset="0"/>
                        </a:rPr>
                        <a:t>Садовник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Monotype Corsiva" panose="03010101010201010101" pitchFamily="66" charset="0"/>
                        </a:rPr>
                        <a:t>Геолог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Monotype Corsiva" panose="03010101010201010101" pitchFamily="66" charset="0"/>
                        </a:rPr>
                        <a:t>Пчеловод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Monotype Corsiva" panose="03010101010201010101" pitchFamily="66" charset="0"/>
                        </a:rPr>
                        <a:t>Почвовед</a:t>
                      </a:r>
                      <a:endParaRPr lang="ru-RU" sz="1400" b="1">
                        <a:effectLst/>
                        <a:latin typeface="Monotype Corsiva" panose="03010101010201010101" pitchFamily="66" charset="0"/>
                        <a:ea typeface="Calibri"/>
                        <a:cs typeface="Times New Roman"/>
                      </a:endParaRPr>
                    </a:p>
                  </a:txBody>
                  <a:tcPr marL="72787" marR="727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Monotype Corsiva" panose="03010101010201010101" pitchFamily="66" charset="0"/>
                        </a:rPr>
                        <a:t>Инженер-механик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Monotype Corsiva" panose="03010101010201010101" pitchFamily="66" charset="0"/>
                        </a:rPr>
                        <a:t>Инженер-электрик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Monotype Corsiva" panose="03010101010201010101" pitchFamily="66" charset="0"/>
                        </a:rPr>
                        <a:t>Слесарь-ремонтник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Monotype Corsiva" panose="03010101010201010101" pitchFamily="66" charset="0"/>
                        </a:rPr>
                        <a:t>Инженер-конструктор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Monotype Corsiva" panose="03010101010201010101" pitchFamily="66" charset="0"/>
                        </a:rPr>
                        <a:t>Водолаз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Monotype Corsiva" panose="03010101010201010101" pitchFamily="66" charset="0"/>
                        </a:rPr>
                        <a:t>Водитель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Monotype Corsiva" panose="03010101010201010101" pitchFamily="66" charset="0"/>
                        </a:rPr>
                        <a:t>Радиотехник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Monotype Corsiva" panose="03010101010201010101" pitchFamily="66" charset="0"/>
                        </a:rPr>
                        <a:t>Швея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Monotype Corsiva" panose="03010101010201010101" pitchFamily="66" charset="0"/>
                        </a:rPr>
                        <a:t>Связист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Monotype Corsiva" panose="03010101010201010101" pitchFamily="66" charset="0"/>
                        </a:rPr>
                        <a:t>Токарь</a:t>
                      </a:r>
                      <a:endParaRPr lang="ru-RU" sz="1400" b="1">
                        <a:effectLst/>
                        <a:latin typeface="Monotype Corsiva" panose="03010101010201010101" pitchFamily="66" charset="0"/>
                        <a:ea typeface="Calibri"/>
                        <a:cs typeface="Times New Roman"/>
                      </a:endParaRPr>
                    </a:p>
                  </a:txBody>
                  <a:tcPr marL="72787" marR="727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Monotype Corsiva" panose="03010101010201010101" pitchFamily="66" charset="0"/>
                        </a:rPr>
                        <a:t>Программист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Monotype Corsiva" panose="03010101010201010101" pitchFamily="66" charset="0"/>
                        </a:rPr>
                        <a:t>Чертежник-картограф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Monotype Corsiva" panose="03010101010201010101" pitchFamily="66" charset="0"/>
                        </a:rPr>
                        <a:t>Математик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Monotype Corsiva" panose="03010101010201010101" pitchFamily="66" charset="0"/>
                        </a:rPr>
                        <a:t>Редактор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Monotype Corsiva" panose="03010101010201010101" pitchFamily="66" charset="0"/>
                        </a:rPr>
                        <a:t>издательства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Monotype Corsiva" panose="03010101010201010101" pitchFamily="66" charset="0"/>
                        </a:rPr>
                        <a:t>Языковед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Monotype Corsiva" panose="03010101010201010101" pitchFamily="66" charset="0"/>
                        </a:rPr>
                        <a:t>Финансист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Monotype Corsiva" panose="03010101010201010101" pitchFamily="66" charset="0"/>
                        </a:rPr>
                        <a:t>Бухгалтер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Monotype Corsiva" panose="03010101010201010101" pitchFamily="66" charset="0"/>
                        </a:rPr>
                        <a:t>Нотариус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Monotype Corsiva" panose="03010101010201010101" pitchFamily="66" charset="0"/>
                        </a:rPr>
                        <a:t>Фотограф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Monotype Corsiva" panose="03010101010201010101" pitchFamily="66" charset="0"/>
                        </a:rPr>
                        <a:t>Делопроизводитель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Monotype Corsiva" panose="03010101010201010101" pitchFamily="66" charset="0"/>
                        </a:rPr>
                        <a:t>Маркетолог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Monotype Corsiva" panose="03010101010201010101" pitchFamily="66" charset="0"/>
                        </a:rPr>
                        <a:t>Специалист по налогообложению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Monotype Corsiva" panose="03010101010201010101" pitchFamily="66" charset="0"/>
                        </a:rPr>
                        <a:t>Аудитор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Monotype Corsiva" panose="03010101010201010101" pitchFamily="66" charset="0"/>
                        </a:rPr>
                        <a:t>Плановик</a:t>
                      </a:r>
                      <a:endParaRPr lang="ru-RU" sz="1400" b="1">
                        <a:effectLst/>
                        <a:latin typeface="Monotype Corsiva" panose="03010101010201010101" pitchFamily="66" charset="0"/>
                        <a:ea typeface="Calibri"/>
                        <a:cs typeface="Times New Roman"/>
                      </a:endParaRPr>
                    </a:p>
                  </a:txBody>
                  <a:tcPr marL="72787" marR="727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Monotype Corsiva" panose="03010101010201010101" pitchFamily="66" charset="0"/>
                        </a:rPr>
                        <a:t>Художник-декоратор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Monotype Corsiva" panose="03010101010201010101" pitchFamily="66" charset="0"/>
                        </a:rPr>
                        <a:t>Художник-реставратор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Monotype Corsiva" panose="03010101010201010101" pitchFamily="66" charset="0"/>
                        </a:rPr>
                        <a:t>Настройщик музыкальных инструментов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Monotype Corsiva" panose="03010101010201010101" pitchFamily="66" charset="0"/>
                        </a:rPr>
                        <a:t>Артист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Monotype Corsiva" panose="03010101010201010101" pitchFamily="66" charset="0"/>
                        </a:rPr>
                        <a:t>Искусствовед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Monotype Corsiva" panose="03010101010201010101" pitchFamily="66" charset="0"/>
                        </a:rPr>
                        <a:t>Цветовод-декоратор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Monotype Corsiva" panose="03010101010201010101" pitchFamily="66" charset="0"/>
                        </a:rPr>
                        <a:t>Дизайнер интерьера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Monotype Corsiva" panose="03010101010201010101" pitchFamily="66" charset="0"/>
                        </a:rPr>
                        <a:t>Композитор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Monotype Corsiva" panose="03010101010201010101" pitchFamily="66" charset="0"/>
                        </a:rPr>
                        <a:t>Бренд-менеджер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Monotype Corsiva" panose="03010101010201010101" pitchFamily="66" charset="0"/>
                        </a:rPr>
                        <a:t>Специалист по рекламе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Monotype Corsiva" panose="03010101010201010101" pitchFamily="66" charset="0"/>
                        </a:rPr>
                        <a:t>Имиджмейкер</a:t>
                      </a:r>
                      <a:endParaRPr lang="ru-RU" sz="1400" b="1" dirty="0">
                        <a:effectLst/>
                        <a:latin typeface="Monotype Corsiva" panose="03010101010201010101" pitchFamily="66" charset="0"/>
                        <a:ea typeface="Calibri"/>
                        <a:cs typeface="Times New Roman"/>
                      </a:endParaRPr>
                    </a:p>
                  </a:txBody>
                  <a:tcPr marL="72787" marR="72787" marT="0" marB="0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259632" y="332656"/>
            <a:ext cx="648072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44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Типы профессий</a:t>
            </a:r>
            <a:endParaRPr kumimoji="0" lang="ru-RU" altLang="ru-RU" sz="44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62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75856" y="404664"/>
            <a:ext cx="2316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u="sng" dirty="0"/>
              <a:t>Задание группам: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547664" y="1052736"/>
            <a:ext cx="5923815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4000" b="1" dirty="0" smtClean="0"/>
              <a:t>  </a:t>
            </a:r>
            <a:r>
              <a:rPr lang="ru-RU" sz="4000" b="1" dirty="0" err="1" smtClean="0"/>
              <a:t>Профессиограмма</a:t>
            </a:r>
            <a:endParaRPr lang="ru-RU" sz="4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2132856"/>
            <a:ext cx="669674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dirty="0"/>
              <a:t>Какие требования предъявляются к должностным обязанностям работника (Что он должен знать, уметь</a:t>
            </a:r>
            <a:r>
              <a:rPr lang="ru-RU" dirty="0" smtClean="0"/>
              <a:t>);</a:t>
            </a:r>
          </a:p>
          <a:p>
            <a:pPr lvl="0"/>
            <a:endParaRPr lang="ru-RU" dirty="0"/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dirty="0"/>
              <a:t>Какими качествами должен обладать представитель выбранной профессии</a:t>
            </a:r>
            <a:r>
              <a:rPr lang="ru-RU" dirty="0" smtClean="0"/>
              <a:t>;</a:t>
            </a:r>
          </a:p>
          <a:p>
            <a:pPr lvl="0"/>
            <a:endParaRPr lang="ru-RU" dirty="0"/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dirty="0"/>
              <a:t>Перечислите учебные предметы, необходимые, на ваш взгляд, для поступления в </a:t>
            </a:r>
            <a:r>
              <a:rPr lang="ru-RU" dirty="0" err="1"/>
              <a:t>ССУЗы</a:t>
            </a:r>
            <a:r>
              <a:rPr lang="ru-RU" dirty="0"/>
              <a:t> и ВУЗы по выбранной специальности</a:t>
            </a:r>
            <a:r>
              <a:rPr lang="ru-RU" dirty="0" smtClean="0"/>
              <a:t>.</a:t>
            </a:r>
          </a:p>
          <a:p>
            <a:pPr lvl="0"/>
            <a:endParaRPr lang="ru-RU" dirty="0"/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dirty="0"/>
              <a:t>Какие существуют  варианты профессионального обучения, переобучения, по данной специальности.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388319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052736"/>
            <a:ext cx="7776864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 </a:t>
            </a:r>
            <a:endParaRPr lang="ru-RU" sz="3200" dirty="0"/>
          </a:p>
          <a:p>
            <a:r>
              <a:rPr lang="ru-RU" sz="3200" b="1" dirty="0" smtClean="0"/>
              <a:t>Рефлексия</a:t>
            </a:r>
            <a:endParaRPr lang="ru-RU" sz="3200" dirty="0" smtClean="0"/>
          </a:p>
          <a:p>
            <a:endParaRPr lang="ru-RU" sz="3200" dirty="0"/>
          </a:p>
          <a:p>
            <a:r>
              <a:rPr lang="ru-RU" sz="3200" dirty="0" smtClean="0"/>
              <a:t>1</a:t>
            </a:r>
            <a:r>
              <a:rPr lang="ru-RU" sz="3200" dirty="0"/>
              <a:t>. Сегодня на занятии я узнал (а)…</a:t>
            </a:r>
          </a:p>
          <a:p>
            <a:r>
              <a:rPr lang="ru-RU" sz="3200" dirty="0"/>
              <a:t>2. Я научился (</a:t>
            </a:r>
            <a:r>
              <a:rPr lang="ru-RU" sz="3200" dirty="0" err="1"/>
              <a:t>лась</a:t>
            </a:r>
            <a:r>
              <a:rPr lang="ru-RU" sz="3200" dirty="0"/>
              <a:t>)..</a:t>
            </a:r>
          </a:p>
          <a:p>
            <a:r>
              <a:rPr lang="ru-RU" sz="3200" dirty="0"/>
              <a:t>3</a:t>
            </a:r>
            <a:r>
              <a:rPr lang="ru-RU" sz="3200" dirty="0" smtClean="0"/>
              <a:t>. Мне </a:t>
            </a:r>
            <a:r>
              <a:rPr lang="ru-RU" sz="3200" dirty="0"/>
              <a:t>пригодится в будущем  …</a:t>
            </a:r>
          </a:p>
        </p:txBody>
      </p:sp>
    </p:spTree>
    <p:extLst>
      <p:ext uri="{BB962C8B-B14F-4D97-AF65-F5344CB8AC3E}">
        <p14:creationId xmlns:p14="http://schemas.microsoft.com/office/powerpoint/2010/main" val="412353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412776"/>
            <a:ext cx="7200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/>
              <a:t>Поиски себя - это длительный процесс. Но выбор когда - то нужно будет сделать.  </a:t>
            </a:r>
            <a:endParaRPr lang="ru-RU" sz="2800" b="1" i="1" dirty="0" smtClean="0"/>
          </a:p>
          <a:p>
            <a:pPr algn="ctr"/>
            <a:r>
              <a:rPr lang="ru-RU" sz="2800" b="1" i="1" dirty="0" smtClean="0"/>
              <a:t>Ищите </a:t>
            </a:r>
            <a:r>
              <a:rPr lang="ru-RU" sz="2800" b="1" i="1" dirty="0"/>
              <a:t>себя! </a:t>
            </a:r>
            <a:endParaRPr lang="ru-RU" sz="2800" b="1" i="1" dirty="0" smtClean="0"/>
          </a:p>
          <a:p>
            <a:pPr algn="r"/>
            <a:r>
              <a:rPr lang="ru-RU" sz="2800" b="1" i="1" dirty="0" smtClean="0"/>
              <a:t>Найдите </a:t>
            </a:r>
            <a:r>
              <a:rPr lang="ru-RU" sz="2800" b="1" i="1" dirty="0"/>
              <a:t>себя! </a:t>
            </a:r>
          </a:p>
        </p:txBody>
      </p:sp>
      <p:pic>
        <p:nvPicPr>
          <p:cNvPr id="3" name="Рисунок 2" descr="09481937.jpg"/>
          <p:cNvPicPr>
            <a:picLocks noChangeAspect="1"/>
          </p:cNvPicPr>
          <p:nvPr/>
        </p:nvPicPr>
        <p:blipFill>
          <a:blip r:embed="rId2" cstate="print"/>
          <a:srcRect t="68618" r="50000"/>
          <a:stretch>
            <a:fillRect/>
          </a:stretch>
        </p:blipFill>
        <p:spPr>
          <a:xfrm>
            <a:off x="3203847" y="4149080"/>
            <a:ext cx="2619375" cy="1685918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238</TotalTime>
  <Words>357</Words>
  <Application>Microsoft Office PowerPoint</Application>
  <PresentationFormat>Экран (4:3)</PresentationFormat>
  <Paragraphs>125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Яркая</vt:lpstr>
      <vt:lpstr>Я и моя будущая профессия  Воспитательный час по профориентации  </vt:lpstr>
      <vt:lpstr>Способы выбора профессии</vt:lpstr>
      <vt:lpstr>Презентация PowerPoint</vt:lpstr>
      <vt:lpstr>Типичные ошибки и затруднения в выборе профессии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 и моя будущая профессия Классный час по профориентации</dc:title>
  <dc:creator>Игорь</dc:creator>
  <cp:lastModifiedBy>RePack by Diakov</cp:lastModifiedBy>
  <cp:revision>24</cp:revision>
  <dcterms:created xsi:type="dcterms:W3CDTF">2015-06-23T06:59:25Z</dcterms:created>
  <dcterms:modified xsi:type="dcterms:W3CDTF">2017-01-21T13:27:43Z</dcterms:modified>
</cp:coreProperties>
</file>