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_rels/presentation.xml.rels" ContentType="application/vnd.openxmlformats-package.relationships+xml"/>
  <Override PartName="/ppt/media/image38.jpeg" ContentType="image/jpeg"/>
  <Override PartName="/ppt/media/image34.jpeg" ContentType="image/jpeg"/>
  <Override PartName="/ppt/media/image33.jpeg" ContentType="image/jpeg"/>
  <Override PartName="/ppt/media/image31.jpeg" ContentType="image/jpeg"/>
  <Override PartName="/ppt/media/image29.jpeg" ContentType="image/jpeg"/>
  <Override PartName="/ppt/media/image28.jpeg" ContentType="image/jpeg"/>
  <Override PartName="/ppt/media/image27.jpeg" ContentType="image/jpeg"/>
  <Override PartName="/ppt/media/image26.jpeg" ContentType="image/jpeg"/>
  <Override PartName="/ppt/media/image35.jpeg" ContentType="image/jpeg"/>
  <Override PartName="/ppt/media/image10.jpeg" ContentType="image/jpeg"/>
  <Override PartName="/ppt/media/image23.jpeg" ContentType="image/jpeg"/>
  <Override PartName="/ppt/media/image7.jpeg" ContentType="image/jpeg"/>
  <Override PartName="/ppt/media/image30.jpeg" ContentType="image/jpeg"/>
  <Override PartName="/ppt/media/image2.png" ContentType="image/png"/>
  <Override PartName="/ppt/media/image22.jpeg" ContentType="image/jpeg"/>
  <Override PartName="/ppt/media/image25.jpeg" ContentType="image/jpeg"/>
  <Override PartName="/ppt/media/image9.jpeg" ContentType="image/jpeg"/>
  <Override PartName="/ppt/media/image5.png" ContentType="image/png"/>
  <Override PartName="/ppt/media/image16.jpeg" ContentType="image/jpeg"/>
  <Override PartName="/ppt/media/image24.jpeg" ContentType="image/jpeg"/>
  <Override PartName="/ppt/media/image8.jpeg" ContentType="image/jpeg"/>
  <Override PartName="/ppt/media/image1.png" ContentType="image/png"/>
  <Override PartName="/ppt/media/image19.jpeg" ContentType="image/jpeg"/>
  <Override PartName="/ppt/media/image20.jpeg" ContentType="image/jpeg"/>
  <Override PartName="/ppt/media/image3.png" ContentType="image/png"/>
  <Override PartName="/ppt/media/image4.png" ContentType="image/png"/>
  <Override PartName="/ppt/media/image36.jpeg" ContentType="image/jpeg"/>
  <Override PartName="/ppt/media/image11.jpeg" ContentType="image/jpeg"/>
  <Override PartName="/ppt/media/image37.jpeg" ContentType="image/jpeg"/>
  <Override PartName="/ppt/media/image12.jpeg" ContentType="image/jpeg"/>
  <Override PartName="/ppt/media/image13.jpeg" ContentType="image/jpeg"/>
  <Override PartName="/ppt/media/image6.png" ContentType="image/png"/>
  <Override PartName="/ppt/media/image14.jpeg" ContentType="image/jpeg"/>
  <Override PartName="/ppt/media/image32.jpeg" ContentType="image/jpeg"/>
  <Override PartName="/ppt/media/image15.gif" ContentType="image/gif"/>
  <Override PartName="/ppt/media/image17.jpeg" ContentType="image/jpeg"/>
  <Override PartName="/ppt/media/image18.jpeg" ContentType="image/jpeg"/>
  <Override PartName="/ppt/media/image21.jpeg" ContentType="image/jpeg"/>
  <Override PartName="/ppt/presentation.xml" ContentType="application/vnd.openxmlformats-officedocument.presentationml.presentation.main+xml"/>
  <Override PartName="/ppt/slideMasters/slideMaster3.xml" ContentType="application/vnd.openxmlformats-officedocument.presentationml.slideMaster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52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52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52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" descr=""/>
          <p:cNvPicPr/>
          <p:nvPr/>
        </p:nvPicPr>
        <p:blipFill>
          <a:blip r:embed="rId2"/>
          <a:stretch/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  <p:pic>
        <p:nvPicPr>
          <p:cNvPr id="35" name="" descr=""/>
          <p:cNvPicPr/>
          <p:nvPr/>
        </p:nvPicPr>
        <p:blipFill>
          <a:blip r:embed="rId3"/>
          <a:stretch/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52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52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52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52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457200" y="221040"/>
            <a:ext cx="8228520" cy="57934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52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52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52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52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52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52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52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0" name="" descr=""/>
          <p:cNvPicPr/>
          <p:nvPr/>
        </p:nvPicPr>
        <p:blipFill>
          <a:blip r:embed="rId2"/>
          <a:stretch/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  <p:pic>
        <p:nvPicPr>
          <p:cNvPr id="71" name="" descr=""/>
          <p:cNvPicPr/>
          <p:nvPr/>
        </p:nvPicPr>
        <p:blipFill>
          <a:blip r:embed="rId3"/>
          <a:stretch/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52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52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52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52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52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ubTitle"/>
          </p:nvPr>
        </p:nvSpPr>
        <p:spPr>
          <a:xfrm>
            <a:off x="457200" y="221040"/>
            <a:ext cx="8228520" cy="57934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52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52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52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52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52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52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6" name="" descr=""/>
          <p:cNvPicPr/>
          <p:nvPr/>
        </p:nvPicPr>
        <p:blipFill>
          <a:blip r:embed="rId2"/>
          <a:stretch/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  <p:pic>
        <p:nvPicPr>
          <p:cNvPr id="107" name="" descr=""/>
          <p:cNvPicPr/>
          <p:nvPr/>
        </p:nvPicPr>
        <p:blipFill>
          <a:blip r:embed="rId3"/>
          <a:stretch/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52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52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21040"/>
            <a:ext cx="8228520" cy="57934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52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52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52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520" cy="1249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jpeg"/><Relationship Id="rId3" Type="http://schemas.openxmlformats.org/officeDocument/2006/relationships/image" Target="../media/image23.jpeg"/><Relationship Id="rId4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image" Target="../media/image25.jpeg"/><Relationship Id="rId3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image" Target="../media/image27.jpeg"/><Relationship Id="rId3" Type="http://schemas.openxmlformats.org/officeDocument/2006/relationships/image" Target="../media/image28.jpeg"/><Relationship Id="rId4" Type="http://schemas.openxmlformats.org/officeDocument/2006/relationships/slideLayout" Target="../slideLayouts/slideLayout2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image" Target="../media/image30.jpeg"/><Relationship Id="rId3" Type="http://schemas.openxmlformats.org/officeDocument/2006/relationships/image" Target="../media/image31.jpeg"/><Relationship Id="rId4" Type="http://schemas.openxmlformats.org/officeDocument/2006/relationships/slideLayout" Target="../slideLayouts/slideLayout2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image" Target="../media/image33.jpeg"/><Relationship Id="rId3" Type="http://schemas.openxmlformats.org/officeDocument/2006/relationships/image" Target="../media/image34.jpeg"/><Relationship Id="rId4" Type="http://schemas.openxmlformats.org/officeDocument/2006/relationships/image" Target="../media/image35.jpeg"/><Relationship Id="rId5" Type="http://schemas.openxmlformats.org/officeDocument/2006/relationships/slideLayout" Target="../slideLayouts/slideLayout2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image" Target="../media/image37.jpeg"/><Relationship Id="rId3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8.jpeg"/><Relationship Id="rId2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gif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jpeg"/><Relationship Id="rId3" Type="http://schemas.openxmlformats.org/officeDocument/2006/relationships/image" Target="../media/image20.jpeg"/><Relationship Id="rId4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0" y="764640"/>
            <a:ext cx="9142560" cy="5543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3600" spc="-1" strike="noStrike" cap="all">
                <a:solidFill>
                  <a:srgbClr val="3d1b66"/>
                </a:solidFill>
                <a:uFill>
                  <a:solidFill>
                    <a:srgbClr val="ffffff"/>
                  </a:solidFill>
                </a:uFill>
                <a:latin typeface="Georgia"/>
                <a:ea typeface="DejaVu Sans"/>
              </a:rPr>
              <a:t>«Использование песочной терапии в работе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3600" spc="-1" strike="noStrike" cap="all">
                <a:solidFill>
                  <a:srgbClr val="3d1b66"/>
                </a:solidFill>
                <a:uFill>
                  <a:solidFill>
                    <a:srgbClr val="ffffff"/>
                  </a:solidFill>
                </a:uFill>
                <a:latin typeface="Georgia"/>
                <a:ea typeface="DejaVu Sans"/>
              </a:rPr>
              <a:t>педагога-психолога с детьми с ОВЗ»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ru-RU" sz="4400" spc="-1" strike="noStrike">
                <a:solidFill>
                  <a:srgbClr val="122357"/>
                </a:solidFill>
                <a:uFill>
                  <a:solidFill>
                    <a:srgbClr val="ffffff"/>
                  </a:solidFill>
                </a:uFill>
                <a:latin typeface="Georgia"/>
                <a:ea typeface="DejaVu Sans"/>
              </a:rPr>
              <a:t>                        </a:t>
            </a:r>
            <a:r>
              <a:rPr b="1" lang="ru-RU" sz="2700" spc="-1" strike="noStrike">
                <a:solidFill>
                  <a:srgbClr val="122357"/>
                </a:solidFill>
                <a:uFill>
                  <a:solidFill>
                    <a:srgbClr val="ffffff"/>
                  </a:solidFill>
                </a:uFill>
                <a:latin typeface="Georgia"/>
                <a:ea typeface="DejaVu Sans"/>
              </a:rPr>
              <a:t>Подготовила Скрынник К.А.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ru-RU" sz="2700" spc="-1" strike="noStrike">
                <a:solidFill>
                  <a:srgbClr val="122357"/>
                </a:solidFill>
                <a:uFill>
                  <a:solidFill>
                    <a:srgbClr val="ffffff"/>
                  </a:solidFill>
                </a:uFill>
                <a:latin typeface="Georgia"/>
                <a:ea typeface="DejaVu Sans"/>
              </a:rPr>
              <a:t>                </a:t>
            </a:r>
            <a:r>
              <a:rPr b="1" lang="ru-RU" sz="2700" spc="-1" strike="noStrike">
                <a:solidFill>
                  <a:srgbClr val="122357"/>
                </a:solidFill>
                <a:uFill>
                  <a:solidFill>
                    <a:srgbClr val="ffffff"/>
                  </a:solidFill>
                </a:uFill>
                <a:latin typeface="Georgia"/>
                <a:ea typeface="DejaVu Sans"/>
              </a:rPr>
              <a:t>педагог-психолог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ru-RU" sz="2700" spc="-1" strike="noStrike">
                <a:solidFill>
                  <a:srgbClr val="122357"/>
                </a:solidFill>
                <a:uFill>
                  <a:solidFill>
                    <a:srgbClr val="ffffff"/>
                  </a:solidFill>
                </a:uFill>
                <a:latin typeface="Georgia"/>
                <a:ea typeface="DejaVu Sans"/>
              </a:rPr>
              <a:t>                                              </a:t>
            </a:r>
            <a:r>
              <a:rPr b="1" lang="ru-RU" sz="2700" spc="-1" strike="noStrike">
                <a:solidFill>
                  <a:srgbClr val="122357"/>
                </a:solidFill>
                <a:uFill>
                  <a:solidFill>
                    <a:srgbClr val="ffffff"/>
                  </a:solidFill>
                </a:uFill>
                <a:latin typeface="Georgia"/>
                <a:ea typeface="DejaVu Sans"/>
              </a:rPr>
              <a:t>ГКУСО РО Таганрогского центра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ru-RU" sz="2700" spc="-1" strike="noStrike">
                <a:solidFill>
                  <a:srgbClr val="122357"/>
                </a:solidFill>
                <a:uFill>
                  <a:solidFill>
                    <a:srgbClr val="ffffff"/>
                  </a:solidFill>
                </a:uFill>
                <a:latin typeface="Georgia"/>
                <a:ea typeface="DejaVu Sans"/>
              </a:rPr>
              <a:t>                </a:t>
            </a:r>
            <a:r>
              <a:rPr b="1" lang="ru-RU" sz="2700" spc="-1" strike="noStrike">
                <a:solidFill>
                  <a:srgbClr val="122357"/>
                </a:solidFill>
                <a:uFill>
                  <a:solidFill>
                    <a:srgbClr val="ffffff"/>
                  </a:solidFill>
                </a:uFill>
                <a:latin typeface="Georgia"/>
                <a:ea typeface="DejaVu Sans"/>
              </a:rPr>
              <a:t>помощи детям№3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>
    <p:dissolv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539640" y="260640"/>
            <a:ext cx="8228520" cy="309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403152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Работа с песком отлично снимает эмоциональное напряжение и тревожность, а также развивает мелкую моторику и дает ребенку очень интересный сенсорный опыт.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4" name="Рисунок 3" descr=""/>
          <p:cNvPicPr/>
          <p:nvPr/>
        </p:nvPicPr>
        <p:blipFill>
          <a:blip r:embed="rId2"/>
          <a:stretch/>
        </p:blipFill>
        <p:spPr>
          <a:xfrm>
            <a:off x="539640" y="3645000"/>
            <a:ext cx="3515040" cy="2636280"/>
          </a:xfrm>
          <a:prstGeom prst="rect">
            <a:avLst/>
          </a:prstGeom>
          <a:ln>
            <a:noFill/>
          </a:ln>
        </p:spPr>
      </p:pic>
      <p:pic>
        <p:nvPicPr>
          <p:cNvPr id="125" name="Рисунок 4" descr=""/>
          <p:cNvPicPr/>
          <p:nvPr/>
        </p:nvPicPr>
        <p:blipFill>
          <a:blip r:embed="rId3"/>
          <a:stretch/>
        </p:blipFill>
        <p:spPr>
          <a:xfrm>
            <a:off x="4991400" y="3609000"/>
            <a:ext cx="3492000" cy="2618640"/>
          </a:xfrm>
          <a:prstGeom prst="rect">
            <a:avLst/>
          </a:prstGeom>
          <a:ln>
            <a:noFill/>
          </a:ln>
        </p:spPr>
      </p:pic>
    </p:spTree>
  </p:cSld>
  <p:transition>
    <p:wedge/>
  </p:transition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179640" y="0"/>
            <a:ext cx="8784360" cy="612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1640"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  <a:ea typeface="DejaVu Sans"/>
              </a:rPr>
              <a:t>    </a:t>
            </a:r>
            <a:r>
              <a:rPr b="1" lang="ru-RU" sz="3200" spc="-1" strike="noStrike">
                <a:solidFill>
                  <a:srgbClr val="403152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Данный способ в своей практике я использовала с детьми различных возрастов и категорий, а также в работе с детьми с ограниченными возможностями здоровья и подростками группы риска. Работы, выполненные ребятами занимали призовые места в международных и всероссийских конкурсах.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7" name="Рисунок 2" descr=""/>
          <p:cNvPicPr/>
          <p:nvPr/>
        </p:nvPicPr>
        <p:blipFill>
          <a:blip r:embed="rId2"/>
          <a:stretch/>
        </p:blipFill>
        <p:spPr>
          <a:xfrm>
            <a:off x="2915640" y="4077000"/>
            <a:ext cx="3662640" cy="2545920"/>
          </a:xfrm>
          <a:prstGeom prst="rect">
            <a:avLst/>
          </a:prstGeom>
          <a:ln>
            <a:noFill/>
          </a:ln>
        </p:spPr>
      </p:pic>
    </p:spTree>
  </p:cSld>
  <p:transition>
    <p:pull dir="ld"/>
  </p:transition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Рисунок 4" descr=""/>
          <p:cNvPicPr/>
          <p:nvPr/>
        </p:nvPicPr>
        <p:blipFill>
          <a:blip r:embed="rId2"/>
          <a:stretch/>
        </p:blipFill>
        <p:spPr>
          <a:xfrm>
            <a:off x="550080" y="697320"/>
            <a:ext cx="3697560" cy="5278320"/>
          </a:xfrm>
          <a:prstGeom prst="rect">
            <a:avLst/>
          </a:prstGeom>
          <a:ln w="190440">
            <a:solidFill>
              <a:srgbClr val="ffffff"/>
            </a:solidFill>
            <a:round/>
          </a:ln>
          <a:effectLst>
            <a:outerShdw algn="tl" blurRad="50000" rotWithShape="0">
              <a:srgbClr val="000000">
                <a:alpha val="41000"/>
              </a:srgbClr>
            </a:outerShdw>
          </a:effectLst>
          <a:scene3d>
            <a:camera prst="orthographicFront"/>
            <a:lightRig dir="t" rig="twoP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9" name="Рисунок 4" descr=""/>
          <p:cNvPicPr/>
          <p:nvPr/>
        </p:nvPicPr>
        <p:blipFill>
          <a:blip r:embed="rId3"/>
          <a:stretch/>
        </p:blipFill>
        <p:spPr>
          <a:xfrm>
            <a:off x="4968000" y="648000"/>
            <a:ext cx="3599640" cy="5362200"/>
          </a:xfrm>
          <a:prstGeom prst="rect">
            <a:avLst/>
          </a:prstGeom>
          <a:ln w="190440">
            <a:solidFill>
              <a:srgbClr val="ffffff"/>
            </a:solidFill>
            <a:miter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Рисунок 3" descr=""/>
          <p:cNvPicPr/>
          <p:nvPr/>
        </p:nvPicPr>
        <p:blipFill>
          <a:blip r:embed="rId2"/>
          <a:stretch/>
        </p:blipFill>
        <p:spPr>
          <a:xfrm>
            <a:off x="5218200" y="504000"/>
            <a:ext cx="3709440" cy="5269320"/>
          </a:xfrm>
          <a:prstGeom prst="rect">
            <a:avLst/>
          </a:prstGeom>
          <a:ln>
            <a:noFill/>
          </a:ln>
        </p:spPr>
      </p:pic>
      <p:pic>
        <p:nvPicPr>
          <p:cNvPr id="131" name="Рисунок 7" descr=""/>
          <p:cNvPicPr/>
          <p:nvPr/>
        </p:nvPicPr>
        <p:blipFill>
          <a:blip r:embed="rId3"/>
          <a:stretch/>
        </p:blipFill>
        <p:spPr>
          <a:xfrm>
            <a:off x="360000" y="1798200"/>
            <a:ext cx="4595760" cy="3097440"/>
          </a:xfrm>
          <a:prstGeom prst="rect">
            <a:avLst/>
          </a:prstGeom>
          <a:ln>
            <a:noFill/>
          </a:ln>
          <a:effectLst>
            <a:reflection algn="bl" blurRad="12700" dir="5400000" dist="5000" endPos="30000" rotWithShape="0" stA="30000" sy="-100000"/>
          </a:effectLst>
          <a:scene3d>
            <a:camera prst="perspectiveContrastingLeftFacing">
              <a:rot lat="300000" lon="19800000" rev="0"/>
            </a:camera>
            <a:lightRig dir="t" rig="threePt">
              <a:rot lat="0" lon="0" rev="2700000"/>
            </a:lightRig>
          </a:scene3d>
          <a:sp3d>
            <a:bevelT w="63500" h="50800"/>
          </a:sp3d>
        </p:spPr>
      </p:pic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Рисунок 9" descr=""/>
          <p:cNvPicPr/>
          <p:nvPr/>
        </p:nvPicPr>
        <p:blipFill>
          <a:blip r:embed="rId2"/>
          <a:stretch/>
        </p:blipFill>
        <p:spPr>
          <a:xfrm rot="20800800">
            <a:off x="1008000" y="2684160"/>
            <a:ext cx="2303640" cy="3363480"/>
          </a:xfrm>
          <a:prstGeom prst="rect">
            <a:avLst/>
          </a:prstGeom>
          <a:ln w="190440">
            <a:solidFill>
              <a:srgbClr val="ffffff"/>
            </a:solidFill>
            <a:miter/>
          </a:ln>
          <a:effectLst>
            <a:outerShdw algn="tl" blurRad="65000" dir="12900000" dist="50800" kx="195000" ky="145000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dir="t" rig="twoP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3" name="Рисунок 10" descr=""/>
          <p:cNvPicPr/>
          <p:nvPr/>
        </p:nvPicPr>
        <p:blipFill>
          <a:blip r:embed="rId3"/>
          <a:stretch/>
        </p:blipFill>
        <p:spPr>
          <a:xfrm rot="867000">
            <a:off x="6048000" y="2885760"/>
            <a:ext cx="2183760" cy="3164040"/>
          </a:xfrm>
          <a:prstGeom prst="rect">
            <a:avLst/>
          </a:prstGeom>
          <a:ln w="190440">
            <a:solidFill>
              <a:srgbClr val="ffffff"/>
            </a:solidFill>
            <a:miter/>
          </a:ln>
          <a:effectLst>
            <a:outerShdw algn="tl" blurRad="65000" dir="12900000" dist="50800" kx="195000" ky="145000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dir="t" rig="twoP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4" name="Рисунок 5" descr=""/>
          <p:cNvPicPr/>
          <p:nvPr/>
        </p:nvPicPr>
        <p:blipFill>
          <a:blip r:embed="rId4"/>
          <a:stretch/>
        </p:blipFill>
        <p:spPr>
          <a:xfrm>
            <a:off x="3024000" y="936000"/>
            <a:ext cx="3309480" cy="2492280"/>
          </a:xfrm>
          <a:prstGeom prst="rect">
            <a:avLst/>
          </a:prstGeom>
          <a:ln w="190440">
            <a:solidFill>
              <a:srgbClr val="ffffff"/>
            </a:solidFill>
            <a:round/>
          </a:ln>
          <a:effectLst>
            <a:outerShdw algn="tl" blurRad="50000" rotWithShape="0">
              <a:srgbClr val="000000">
                <a:alpha val="41000"/>
              </a:srgbClr>
            </a:outerShdw>
          </a:effectLst>
          <a:scene3d>
            <a:camera prst="orthographicFront"/>
            <a:lightRig dir="t" rig="twoP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251640" y="188640"/>
            <a:ext cx="8712360" cy="6336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1640"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403152"/>
                </a:solidFill>
                <a:uFill>
                  <a:solidFill>
                    <a:srgbClr val="ffffff"/>
                  </a:solidFill>
                </a:uFill>
                <a:latin typeface="Georgia"/>
                <a:ea typeface="DejaVu Sans"/>
              </a:rPr>
              <a:t>Игры с песком являются площадкой для отыгрывания своих чувств, это среда, в которой ребенок чувствует себя хозяином ситуации.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403152"/>
                </a:solidFill>
                <a:uFill>
                  <a:solidFill>
                    <a:srgbClr val="ffffff"/>
                  </a:solidFill>
                </a:uFill>
                <a:latin typeface="Georgia"/>
                <a:ea typeface="DejaVu Sans"/>
              </a:rPr>
              <a:t>В ходе игр с песком происходит самоисцеление ребенка.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6" name="Рисунок 2" descr=""/>
          <p:cNvPicPr/>
          <p:nvPr/>
        </p:nvPicPr>
        <p:blipFill>
          <a:blip r:embed="rId2"/>
          <a:stretch/>
        </p:blipFill>
        <p:spPr>
          <a:xfrm>
            <a:off x="2340000" y="3753720"/>
            <a:ext cx="4499640" cy="2993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457200" y="620640"/>
            <a:ext cx="8228520" cy="583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ru-RU" sz="7200" spc="-1" strike="noStrike" cap="all">
                <a:solidFill>
                  <a:srgbClr val="3d1b66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спасибо   за внимание!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1"/>
          <p:cNvSpPr/>
          <p:nvPr/>
        </p:nvSpPr>
        <p:spPr>
          <a:xfrm>
            <a:off x="251640" y="260640"/>
            <a:ext cx="8712360" cy="6264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1640"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403152"/>
                </a:solidFill>
                <a:uFill>
                  <a:solidFill>
                    <a:srgbClr val="ffffff"/>
                  </a:solidFill>
                </a:uFill>
                <a:latin typeface="Georgia"/>
                <a:ea typeface="DejaVu Sans"/>
              </a:rPr>
              <a:t>Песок это удивительный и таинственный материал. Он  обладает способностью притягивать завораживать человека – своей податливостью, способностью принимать любые формы. Он может быть сухим и легким, влажным и пластичным.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0" name="Рисунок 3" descr=""/>
          <p:cNvPicPr/>
          <p:nvPr/>
        </p:nvPicPr>
        <p:blipFill>
          <a:blip r:embed="rId2"/>
          <a:stretch/>
        </p:blipFill>
        <p:spPr>
          <a:xfrm>
            <a:off x="2699640" y="3429000"/>
            <a:ext cx="4219560" cy="2807640"/>
          </a:xfrm>
          <a:prstGeom prst="rect">
            <a:avLst/>
          </a:prstGeom>
          <a:ln>
            <a:noFill/>
          </a:ln>
        </p:spPr>
      </p:pic>
    </p:spTree>
  </p:cSld>
  <p:transition>
    <p:dissolve/>
  </p:transition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1"/>
          <p:cNvSpPr/>
          <p:nvPr/>
        </p:nvSpPr>
        <p:spPr>
          <a:xfrm>
            <a:off x="0" y="260640"/>
            <a:ext cx="8963640" cy="6408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1640" algn="just">
              <a:lnSpc>
                <a:spcPct val="100000"/>
              </a:lnSpc>
            </a:pPr>
            <a:r>
              <a:rPr b="0" lang="ru-RU" sz="3200" spc="-1" strike="noStrike">
                <a:solidFill>
                  <a:srgbClr val="403152"/>
                </a:solidFill>
                <a:uFill>
                  <a:solidFill>
                    <a:srgbClr val="ffffff"/>
                  </a:solidFill>
                </a:uFill>
                <a:latin typeface="Georgia"/>
                <a:ea typeface="DejaVu Sans"/>
              </a:rPr>
              <a:t>    </a:t>
            </a:r>
            <a:r>
              <a:rPr b="0" lang="ru-RU" sz="3200" spc="-1" strike="noStrike">
                <a:solidFill>
                  <a:srgbClr val="403152"/>
                </a:solidFill>
                <a:uFill>
                  <a:solidFill>
                    <a:srgbClr val="ffffff"/>
                  </a:solidFill>
                </a:uFill>
                <a:latin typeface="Georgia"/>
                <a:ea typeface="DejaVu Sans"/>
              </a:rPr>
              <a:t>Принцип «Терапии песком» был предложен Карлом Юнгом. Казалось бы, всё очень просто – ребенок строит что-то из песка, без сожаления разрушает созданные им самим творения, и снова строит.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 algn="just">
              <a:lnSpc>
                <a:spcPct val="100000"/>
              </a:lnSpc>
            </a:pPr>
            <a:r>
              <a:rPr b="0" lang="ru-RU" sz="3200" spc="-1" strike="noStrike">
                <a:solidFill>
                  <a:srgbClr val="403152"/>
                </a:solidFill>
                <a:uFill>
                  <a:solidFill>
                    <a:srgbClr val="ffffff"/>
                  </a:solidFill>
                </a:uFill>
                <a:latin typeface="Georgia"/>
                <a:ea typeface="DejaVu Sans"/>
              </a:rPr>
              <a:t>     </a:t>
            </a:r>
            <a:r>
              <a:rPr b="0" lang="ru-RU" sz="3200" spc="-1" strike="noStrike">
                <a:solidFill>
                  <a:srgbClr val="403152"/>
                </a:solidFill>
                <a:uFill>
                  <a:solidFill>
                    <a:srgbClr val="ffffff"/>
                  </a:solidFill>
                </a:uFill>
                <a:latin typeface="Georgia"/>
                <a:ea typeface="DejaVu Sans"/>
              </a:rPr>
              <a:t>Но именно это простое действие хранит    уникальную тайну - нет ничего такого,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 algn="just">
              <a:lnSpc>
                <a:spcPct val="100000"/>
              </a:lnSpc>
            </a:pPr>
            <a:r>
              <a:rPr b="0" lang="ru-RU" sz="3200" spc="-1" strike="noStrike">
                <a:solidFill>
                  <a:srgbClr val="403152"/>
                </a:solidFill>
                <a:uFill>
                  <a:solidFill>
                    <a:srgbClr val="ffffff"/>
                  </a:solidFill>
                </a:uFill>
                <a:latin typeface="Georgia"/>
                <a:ea typeface="DejaVu Sans"/>
              </a:rPr>
              <a:t>    </a:t>
            </a:r>
            <a:r>
              <a:rPr b="0" lang="ru-RU" sz="3200" spc="-1" strike="noStrike">
                <a:solidFill>
                  <a:srgbClr val="403152"/>
                </a:solidFill>
                <a:uFill>
                  <a:solidFill>
                    <a:srgbClr val="ffffff"/>
                  </a:solidFill>
                </a:uFill>
                <a:latin typeface="Georgia"/>
                <a:ea typeface="DejaVu Sans"/>
              </a:rPr>
              <a:t>что было бы непоправимо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 algn="just">
              <a:lnSpc>
                <a:spcPct val="100000"/>
              </a:lnSpc>
            </a:pPr>
            <a:r>
              <a:rPr b="0" lang="ru-RU" sz="3200" spc="-1" strike="noStrike">
                <a:solidFill>
                  <a:srgbClr val="403152"/>
                </a:solidFill>
                <a:uFill>
                  <a:solidFill>
                    <a:srgbClr val="ffffff"/>
                  </a:solidFill>
                </a:uFill>
                <a:latin typeface="Georgia"/>
                <a:ea typeface="DejaVu Sans"/>
              </a:rPr>
              <a:t>     </a:t>
            </a:r>
            <a:r>
              <a:rPr b="0" lang="ru-RU" sz="3200" spc="-1" strike="noStrike">
                <a:solidFill>
                  <a:srgbClr val="403152"/>
                </a:solidFill>
                <a:uFill>
                  <a:solidFill>
                    <a:srgbClr val="ffffff"/>
                  </a:solidFill>
                </a:uFill>
                <a:latin typeface="Georgia"/>
                <a:ea typeface="DejaVu Sans"/>
              </a:rPr>
              <a:t>разрушено — на смену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 algn="just">
              <a:lnSpc>
                <a:spcPct val="100000"/>
              </a:lnSpc>
            </a:pPr>
            <a:r>
              <a:rPr b="0" lang="ru-RU" sz="3200" spc="-1" strike="noStrike">
                <a:solidFill>
                  <a:srgbClr val="403152"/>
                </a:solidFill>
                <a:uFill>
                  <a:solidFill>
                    <a:srgbClr val="ffffff"/>
                  </a:solidFill>
                </a:uFill>
                <a:latin typeface="Georgia"/>
                <a:ea typeface="DejaVu Sans"/>
              </a:rPr>
              <a:t>     </a:t>
            </a:r>
            <a:r>
              <a:rPr b="0" lang="ru-RU" sz="3200" spc="-1" strike="noStrike">
                <a:solidFill>
                  <a:srgbClr val="403152"/>
                </a:solidFill>
                <a:uFill>
                  <a:solidFill>
                    <a:srgbClr val="ffffff"/>
                  </a:solidFill>
                </a:uFill>
                <a:latin typeface="Georgia"/>
                <a:ea typeface="DejaVu Sans"/>
              </a:rPr>
              <a:t>старому всегда приходит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 algn="just">
              <a:lnSpc>
                <a:spcPct val="100000"/>
              </a:lnSpc>
            </a:pPr>
            <a:r>
              <a:rPr b="0" lang="ru-RU" sz="3200" spc="-1" strike="noStrike">
                <a:solidFill>
                  <a:srgbClr val="403152"/>
                </a:solidFill>
                <a:uFill>
                  <a:solidFill>
                    <a:srgbClr val="ffffff"/>
                  </a:solidFill>
                </a:uFill>
                <a:latin typeface="Georgia"/>
                <a:ea typeface="DejaVu Sans"/>
              </a:rPr>
              <a:t>     </a:t>
            </a:r>
            <a:r>
              <a:rPr b="0" lang="ru-RU" sz="3200" spc="-1" strike="noStrike">
                <a:solidFill>
                  <a:srgbClr val="403152"/>
                </a:solidFill>
                <a:uFill>
                  <a:solidFill>
                    <a:srgbClr val="ffffff"/>
                  </a:solidFill>
                </a:uFill>
                <a:latin typeface="Georgia"/>
                <a:ea typeface="DejaVu Sans"/>
              </a:rPr>
              <a:t>новое.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2" name="Рисунок 3" descr=""/>
          <p:cNvPicPr/>
          <p:nvPr/>
        </p:nvPicPr>
        <p:blipFill>
          <a:blip r:embed="rId2"/>
          <a:stretch/>
        </p:blipFill>
        <p:spPr>
          <a:xfrm>
            <a:off x="6408000" y="4536000"/>
            <a:ext cx="2537280" cy="1902600"/>
          </a:xfrm>
          <a:prstGeom prst="rect">
            <a:avLst/>
          </a:prstGeom>
          <a:ln>
            <a:noFill/>
          </a:ln>
        </p:spPr>
      </p:pic>
    </p:spTree>
  </p:cSld>
  <p:transition>
    <p:dissolve/>
  </p:transition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1"/>
          <p:cNvSpPr/>
          <p:nvPr/>
        </p:nvSpPr>
        <p:spPr>
          <a:xfrm>
            <a:off x="0" y="1368000"/>
            <a:ext cx="9143280" cy="302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1640"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403152"/>
                </a:solidFill>
                <a:uFill>
                  <a:solidFill>
                    <a:srgbClr val="ffffff"/>
                  </a:solidFill>
                </a:uFill>
                <a:latin typeface="Georgia"/>
                <a:ea typeface="DejaVu Sans"/>
              </a:rPr>
              <a:t>      </a:t>
            </a:r>
            <a:r>
              <a:rPr b="1" lang="ru-RU" sz="3600" spc="-1" strike="noStrike">
                <a:solidFill>
                  <a:srgbClr val="403152"/>
                </a:solidFill>
                <a:uFill>
                  <a:solidFill>
                    <a:srgbClr val="ffffff"/>
                  </a:solidFill>
                </a:uFill>
                <a:latin typeface="Georgia"/>
                <a:ea typeface="DejaVu Sans"/>
              </a:rPr>
              <a:t>Цель такой терапии – не менять и переделывать ребёнка, не учить его каким- то специальным поведенческим навыкам, а дать ему возможность быть самим собой.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 algn="ctr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>
    <p:dissolve/>
  </p:transition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4178160" y="75960"/>
            <a:ext cx="786240" cy="3042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just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           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CustomShape 2"/>
          <p:cNvSpPr/>
          <p:nvPr/>
        </p:nvSpPr>
        <p:spPr>
          <a:xfrm>
            <a:off x="251640" y="260280"/>
            <a:ext cx="8712360" cy="6408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Методом песочной терапии решаются многие </a:t>
            </a:r>
            <a:r>
              <a:rPr b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задачи </a:t>
            </a: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— диагностические, коррекционные, терапевтические, творческие.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  <a:ea typeface="DejaVu Sans"/>
              </a:rPr>
              <a:t>Игры с  песком: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  <a:ea typeface="DejaVu Sans"/>
              </a:rPr>
              <a:t>- развивают тактильно-кинетическую чувствительность и мелкую моторику рук;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  <a:ea typeface="DejaVu Sans"/>
              </a:rPr>
              <a:t>- снимают 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  <a:ea typeface="DejaVu Sans"/>
              </a:rPr>
              <a:t>	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  <a:ea typeface="DejaVu Sans"/>
              </a:rPr>
              <a:t>мышечную 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  <a:ea typeface="DejaVu Sans"/>
              </a:rPr>
              <a:t>	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  <a:ea typeface="DejaVu Sans"/>
              </a:rPr>
              <a:t>напряжённость;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  <a:ea typeface="DejaVu Sans"/>
              </a:rPr>
              <a:t>- стабилизируют эмоциональные состояния;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  <a:ea typeface="DejaVu Sans"/>
              </a:rPr>
              <a:t>позволяют ребёнку соотносить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  <a:ea typeface="DejaVu Sans"/>
              </a:rPr>
              <a:t> 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  <a:ea typeface="DejaVu Sans"/>
              </a:rPr>
              <a:t>игры с реальной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  <a:ea typeface="DejaVu Sans"/>
              </a:rPr>
              <a:t>жизнью, осмыслить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  <a:ea typeface="DejaVu Sans"/>
              </a:rPr>
              <a:t>происходящее,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  <a:ea typeface="DejaVu Sans"/>
              </a:rPr>
              <a:t>найти способы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  <a:ea typeface="DejaVu Sans"/>
              </a:rPr>
              <a:t>решения проблемной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  <a:ea typeface="DejaVu Sans"/>
              </a:rPr>
              <a:t>ситуации.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>
    <p:dissolve/>
  </p:transition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>
            <a:off x="251640" y="260640"/>
            <a:ext cx="8712360" cy="6264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1640"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  <a:ea typeface="DejaVu Sans"/>
              </a:rPr>
              <a:t> </a:t>
            </a:r>
            <a:r>
              <a:rPr b="1" lang="ru-RU" sz="2800" spc="-1" strike="noStrike">
                <a:solidFill>
                  <a:srgbClr val="403152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Ситуации, при которых детям просто необходимы занятия песочной терапии:  психосоматические заболевания у детей; повышенная тревожность, агрессивность; замкнутость ребенка; невроз; стресс как следствие сложных семейных или социальных конфликтов; дети с особыми потребностями.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7" name="Рисунок 3" descr=""/>
          <p:cNvPicPr/>
          <p:nvPr/>
        </p:nvPicPr>
        <p:blipFill>
          <a:blip r:embed="rId2"/>
          <a:stretch/>
        </p:blipFill>
        <p:spPr>
          <a:xfrm>
            <a:off x="1619640" y="3429000"/>
            <a:ext cx="6662160" cy="3239640"/>
          </a:xfrm>
          <a:prstGeom prst="rect">
            <a:avLst/>
          </a:prstGeom>
          <a:ln>
            <a:noFill/>
          </a:ln>
        </p:spPr>
      </p:pic>
    </p:spTree>
  </p:cSld>
  <p:transition>
    <p:wedge/>
  </p:transition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0" y="476280"/>
            <a:ext cx="8228160" cy="564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16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  <a:ea typeface="DejaVu Sans"/>
              </a:rPr>
              <a:t>Песочница позволяет ребенку создавать свою картину мира, он как будто проживает маленькие истории своей жизни, своих переживаний, страхов, тревог и волнений.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  <a:ea typeface="DejaVu Sans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  <a:ea typeface="DejaVu Sans"/>
              </a:rPr>
              <a:t>«Особым»детям сложно самостоятельно создавать картины из песка. Они не могут, как обычные дети, начинать спонтанно строить города, привносить в картины игрушки. Всему этому их необходимо научить.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>
    <p:wedge/>
  </p:transition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457200" y="404640"/>
            <a:ext cx="8228160" cy="5720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16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  <a:ea typeface="DejaVu Sans"/>
              </a:rPr>
              <a:t>Разыгрывая разнообразные сюжеты на песке, человек получает опыт символического решения многих жизненных ситуаций. Этот опыт в виде «материала» переходит в бессознательное и через некоторое время в поведении человека происходят изменения. В реальной жизни он начинает применять свой песочный опыт.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>
    <p:wedge/>
  </p:transition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457200" y="260640"/>
            <a:ext cx="8228160" cy="5864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1640"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  <a:ea typeface="DejaVu Sans"/>
              </a:rPr>
              <a:t>   </a:t>
            </a:r>
            <a:r>
              <a:rPr b="1" lang="ru-RU" sz="3200" spc="-1" strike="noStrike">
                <a:solidFill>
                  <a:srgbClr val="403152"/>
                </a:solidFill>
                <a:uFill>
                  <a:solidFill>
                    <a:srgbClr val="ffffff"/>
                  </a:solidFill>
                </a:uFill>
                <a:latin typeface="Georgia"/>
                <a:ea typeface="DejaVu Sans"/>
              </a:rPr>
              <a:t>В своей практике я также использую еще один из видов песочной терапии – это рисование цветным песком.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1" name="Рисунок 2" descr=""/>
          <p:cNvPicPr/>
          <p:nvPr/>
        </p:nvPicPr>
        <p:blipFill>
          <a:blip r:embed="rId2"/>
          <a:stretch/>
        </p:blipFill>
        <p:spPr>
          <a:xfrm>
            <a:off x="179640" y="2277000"/>
            <a:ext cx="3743640" cy="2490840"/>
          </a:xfrm>
          <a:prstGeom prst="rect">
            <a:avLst/>
          </a:prstGeom>
          <a:ln>
            <a:noFill/>
          </a:ln>
        </p:spPr>
      </p:pic>
      <p:pic>
        <p:nvPicPr>
          <p:cNvPr id="122" name="Рисунок 3" descr=""/>
          <p:cNvPicPr/>
          <p:nvPr/>
        </p:nvPicPr>
        <p:blipFill>
          <a:blip r:embed="rId3"/>
          <a:stretch/>
        </p:blipFill>
        <p:spPr>
          <a:xfrm>
            <a:off x="4212000" y="3357000"/>
            <a:ext cx="4686120" cy="3239640"/>
          </a:xfrm>
          <a:prstGeom prst="rect">
            <a:avLst/>
          </a:prstGeom>
          <a:ln>
            <a:noFill/>
          </a:ln>
        </p:spPr>
      </p:pic>
    </p:spTree>
  </p:cSld>
  <p:transition>
    <p:wedge/>
  </p:transition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614</TotalTime>
  <Application>LibreOffice/5.1.6.2$Linux_X86_64 LibreOffice_project/10m0$Build-2</Application>
  <Words>345</Words>
  <Paragraphs>41</Paragraphs>
  <Company>RePack by SPecialiST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2017-03-24T09:12:09Z</dcterms:created>
  <dc:creator>АРМ</dc:creator>
  <dc:description/>
  <dc:language>ru-RU</dc:language>
  <cp:lastModifiedBy/>
  <dcterms:modified xsi:type="dcterms:W3CDTF">2017-04-17T13:23:05Z</dcterms:modified>
  <cp:revision>44</cp:revision>
  <dc:subject/>
  <dc:title>   «Использование песочной терапии в работе  педагога-психолога с детьми с ОВЗ»                          Подготовила Скрынник К.А.                  педагог-психолог                                               ГКУСО РО Таганрогского центра                  помощи детям№3  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ompany">
    <vt:lpwstr>RePack by SPecialiST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Экран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18</vt:i4>
  </property>
</Properties>
</file>