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256" r:id="rId2"/>
    <p:sldId id="276" r:id="rId3"/>
    <p:sldId id="279" r:id="rId4"/>
    <p:sldId id="280" r:id="rId5"/>
    <p:sldId id="275" r:id="rId6"/>
    <p:sldId id="297" r:id="rId7"/>
    <p:sldId id="277" r:id="rId8"/>
    <p:sldId id="284" r:id="rId9"/>
    <p:sldId id="285" r:id="rId10"/>
    <p:sldId id="286" r:id="rId11"/>
    <p:sldId id="289" r:id="rId12"/>
    <p:sldId id="287" r:id="rId13"/>
    <p:sldId id="281" r:id="rId14"/>
    <p:sldId id="282" r:id="rId15"/>
    <p:sldId id="283" r:id="rId16"/>
    <p:sldId id="292" r:id="rId17"/>
    <p:sldId id="293" r:id="rId18"/>
    <p:sldId id="294" r:id="rId19"/>
    <p:sldId id="295" r:id="rId20"/>
    <p:sldId id="298" r:id="rId21"/>
    <p:sldId id="290" r:id="rId22"/>
    <p:sldId id="291" r:id="rId23"/>
    <p:sldId id="288" r:id="rId24"/>
    <p:sldId id="2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5C8C1"/>
    <a:srgbClr val="F2FC8E"/>
    <a:srgbClr val="23A542"/>
    <a:srgbClr val="F73B2D"/>
    <a:srgbClr val="0FB1B9"/>
    <a:srgbClr val="AC31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1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31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B4042C-F198-45E1-B894-EFD1EB196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B4042C-F198-45E1-B894-EFD1EB19670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3173-3A88-4DAA-BFA7-2560A90D2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E263-0BA0-42E1-A734-8621F71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EBB7B-C6FF-474B-ABEA-120172383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547F-FED2-41F1-83DF-0C549B399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4F933-979C-48D7-8D50-0DD1DC597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CFE50-086C-4BB0-8D8F-A0AF269A3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665F-07F0-44E7-8BCA-A133E62E0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EDA9-478A-4C1A-BE02-8C3F0042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7109-98ED-4A32-88FD-A6A0D11D6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60C06-0068-4452-B622-2B5790DBB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AB66-734F-4E3D-9FF2-430F0CC33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9EC1-C546-44FD-893D-C96C44A8A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3BCB-F826-4C94-A174-FD4E991C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AF99D5-4DEE-49F9-9B66-DA2AAD5E0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ana152.narod.ru/babi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rudition.ru/referat/printref/id.52730_1.html" TargetMode="External"/><Relationship Id="rId5" Type="http://schemas.openxmlformats.org/officeDocument/2006/relationships/hyperlink" Target="http://www.microsoft.com/rus/protect/family/guidelines/contract.mspx" TargetMode="External"/><Relationship Id="rId4" Type="http://schemas.openxmlformats.org/officeDocument/2006/relationships/hyperlink" Target="http://content-filtering.ru/Eduandi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549275"/>
            <a:ext cx="7776666" cy="34559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/>
              <a:t>Проблемы детской безопасности  в сети </a:t>
            </a:r>
            <a:r>
              <a:rPr lang="ru-RU" sz="4400" dirty="0" smtClean="0">
                <a:solidFill>
                  <a:srgbClr val="AC311C"/>
                </a:solidFill>
              </a:rPr>
              <a:t/>
            </a:r>
            <a:br>
              <a:rPr lang="ru-RU" sz="4400" dirty="0" smtClean="0">
                <a:solidFill>
                  <a:srgbClr val="AC311C"/>
                </a:solidFill>
              </a:rPr>
            </a:br>
            <a:r>
              <a:rPr lang="en-US" sz="4400" dirty="0" smtClean="0">
                <a:solidFill>
                  <a:srgbClr val="0FB1B9"/>
                </a:solidFill>
              </a:rPr>
              <a:t>Internet</a:t>
            </a:r>
            <a:endParaRPr lang="ru-RU" sz="4400" dirty="0" smtClean="0">
              <a:solidFill>
                <a:srgbClr val="0FB1B9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3429000"/>
            <a:ext cx="5184701" cy="30243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 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Журавлёв Александр Иванович – педагог дополнительного образования  </a:t>
            </a:r>
            <a:r>
              <a:rPr lang="ru-RU" dirty="0" smtClean="0"/>
              <a:t> </a:t>
            </a:r>
          </a:p>
        </p:txBody>
      </p:sp>
      <p:pic>
        <p:nvPicPr>
          <p:cNvPr id="34818" name="Picture 2" descr="http://bonus.letai.ru:8080/portal/TTK/LetayBonus/Products/Images/safe_internet_220x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1"/>
            <a:ext cx="3498296" cy="30689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Признаки поведения ребёнка – жертвы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кибербулинга</a:t>
            </a:r>
            <a:endParaRPr lang="ru-RU" sz="36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67544" y="1809368"/>
            <a:ext cx="30243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Беспокойное поведение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3200" dirty="0" smtClean="0">
                <a:solidFill>
                  <a:srgbClr val="F2FC8E"/>
                </a:solidFill>
                <a:latin typeface="Arial" pitchFamily="34" charset="0"/>
                <a:cs typeface="Arial" pitchFamily="34" charset="0"/>
              </a:rPr>
              <a:t> Неприязнь к Интернету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Arial" pitchFamily="34" charset="0"/>
                <a:cs typeface="Arial" pitchFamily="34" charset="0"/>
              </a:rPr>
              <a:t> Нервозность</a:t>
            </a:r>
            <a:r>
              <a:rPr lang="ru-RU" sz="3200" dirty="0" smtClean="0">
                <a:solidFill>
                  <a:srgbClr val="F2FC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F2FC8E"/>
                </a:solidFill>
                <a:effectLst/>
                <a:latin typeface="Arial" pitchFamily="34" charset="0"/>
                <a:cs typeface="Arial" pitchFamily="34" charset="0"/>
              </a:rPr>
              <a:t>при получении новых сообщений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3" descr="http://wildkids.biz/uploads/posts/2015-12/1450697634_179255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48965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Внимание!    Интернет-зависимость!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my-platform.ru/wp-content/uploads/2016/12/kompjuternaja-zavisimost-2-1024x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4475"/>
            <a:ext cx="7510735" cy="1431925"/>
          </a:xfrm>
        </p:spPr>
        <p:txBody>
          <a:bodyPr/>
          <a:lstStyle/>
          <a:p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67544" y="1519704"/>
            <a:ext cx="7992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постоянное увеличение времени, проводимого в Интернет;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lang="ru-RU" sz="2400" dirty="0" smtClean="0">
                <a:solidFill>
                  <a:srgbClr val="F2FC8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изменение круга интересов, постоянные мысли о следующем выходе в Сеть;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увеличение частоты участия в социальных сетях и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on-line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играх;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2FC8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состояние психологического дискомфорта, раздражительности,   беспокойства через короткие промежутки времени после очередного сеанса работы в Интернет;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вход в интернет с целью уйти от проблем или заглушить чувства беспомощности, вины, тревоги или подавленности;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замкнутость, вытеснение прежних жизненных мотивов, нежелание учиться, посещать школу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44475"/>
            <a:ext cx="3622303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1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796136" y="1861285"/>
            <a:ext cx="2520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Приучите ребенка советоваться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взрослыми и немедленно сообщать о появлении нежелательной информации подобного рода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5" descr="http://kzndeti.ru/userfiles/picoriginal/img-20150724193806-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5"/>
            <a:ext cx="5184576" cy="38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44475"/>
            <a:ext cx="3550295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2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64088" y="1844824"/>
            <a:ext cx="30963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Объясните детям, что далеко не все, что они могут прочесть или увидеть в Интернете – правда. Приучите их спрашивать о том, в чем они не уверены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psihologsochi.ru/uploads/posts/2016-06/1465484115_6783_html_m40cb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5365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Правило 3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95936" y="1925273"/>
            <a:ext cx="48245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Установите положительный эмоциональный контакт с ребенком, расположите его к разговору о том, что случилось. Расскажите о своей обеспокоенности тем, что с ним происходит. Ребенок должен Вам доверять и знать, что Вы хотите разобраться в ситуации и помочь ему, а не наказать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http://cheekywife.ru/media/k2/items/cache/d5f37e94462f6faf0f1768a8321368fb_L.jpg?t=14801675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4644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Правило 4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700808"/>
            <a:ext cx="4211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ребенок расстроен чем-то увиденным (например, кто-то взломал его профиль в социальной сети), или он попал в неприятную ситуацию (потратил деньги в результате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пр.) — постарайтесь его успокоить и вместе с ним разберитесь в ситуации — что привело к данному результату, какие неверные действия совершил сам ребенок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http://letanovosti.ru/uploads/posts/2016-11/ekspert-pereobuchenie-pedagogov-psihologov-pomozhet-rabote-s-podrostkami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64" y="2636912"/>
            <a:ext cx="4608512" cy="2914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44475"/>
            <a:ext cx="3262263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5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443841"/>
            <a:ext cx="37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ситуация связана с насилием в Интернете по отношению к ребенку, то необходимо выяснить информацию об агрессоре, выяснить историю взаимоотношений ребенка и агрессора, выяснить существует ли договоренность о встрече в реальной жизни; узнать были ли такие встречи и что известно агрессору о ребенке (реальное имя, фамилия, адрес, телефон, номер школы и т.п.), жестко настаивайте на избегании встреч с незнакомцами, особенно без свидетелей, проверьте все новые контакты ребенка за последнее время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://storage0.dms.mpinteractiv.ro/media/401/321/23006/9624646/2/shutterstock-16334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3"/>
            <a:ext cx="4608512" cy="316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44475"/>
            <a:ext cx="3622303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6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772816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Соберите наиболее полную информацию о происшествии, как со слов ребенка, так и с помощью технических средств — зайдите на страницы сайта, где был Ваш ребенок, посмотрите список его друзей, прочтите сообщения. При необходимости скопируйте и сохраните эту информацию — в дальнейшем это может Вам пригодиться (например, для обращения в правоохранительные органы)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6" name="Picture 4" descr="http://minimum-problem.ru/img/uroki/kak-sohranit-kartinku-ili-fotku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68052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7681" y="260648"/>
            <a:ext cx="3766319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7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4932040" y="1556793"/>
            <a:ext cx="3888432" cy="484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не уверены в оценке серьезности произошедшего с Вашим ребенком, или ребенок недостаточно откровенен с Вами или вообще не готов идти на контакт, или Вы не знаете как поступить в той или иной ситуации — обратитесь к специалисту (телефон доверия, горячая линия и др.), где Вам дадут рекомендации о том, куда и в какой форме обратиться, если требуется вмешательство других служб и организаций (МВД, МЧС и др.)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9" name="Picture 3" descr="http://ufavesti.ru/uploads/2016/07/DC58F030D58EC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32048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"Ребенок дома, за компьютером - значит, все в порядке, он в безопасности"</a:t>
            </a:r>
            <a:endParaRPr lang="ru-RU" sz="3600" b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5039965" cy="39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uberg.mur.obr55.ru/files/2017/03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83-rostovdon.ucoz.ru/_si/0/916620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i.taloseva.ru/u/19/fda7a0b2cf11e5bf3cddcfcff21110/-/558563501cc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536" y="455922"/>
            <a:ext cx="80648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Информационные источники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Безопасность детей при общении в чате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[Электронный ресурс]: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http://lana152.narod.ru/babi.html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Гордиенко 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Office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Outlook: сам в поле воин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[Электронный ресурс]: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www.spamtest.ru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document.html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 Интернет и образование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[Электронный ресурс]: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http://content-filtering.ru/Eduandinet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   Интернет-зависимость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[Электронный ресурс]: http://ru.wikipedia.org/wiki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   Использование семейных договоров для обеспечения безопасности детей в Интернете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Электронныйресурс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http://www.microsoft.com/rus/protect/family/guidelines/contract.mspx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   О необходимости и возможностях профилактики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учащихся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[Электронный ресурс]: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www.erudition.ru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referat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printref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/id.52730_1.html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7942783" cy="26642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4475"/>
            <a:ext cx="8158807" cy="1431925"/>
          </a:xfrm>
        </p:spPr>
        <p:txBody>
          <a:bodyPr/>
          <a:lstStyle/>
          <a:p>
            <a:r>
              <a:rPr lang="ru-RU" sz="3600" dirty="0" smtClean="0"/>
              <a:t>«Золотое правило» общения</a:t>
            </a:r>
            <a:endParaRPr lang="ru-RU" sz="3600" dirty="0"/>
          </a:p>
        </p:txBody>
      </p:sp>
      <p:sp>
        <p:nvSpPr>
          <p:cNvPr id="2052" name="AutoShape 4" descr="https://fs00.infourok.ru/images/doc/226/36174/1/hello_html_m76f407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4" name="AutoShape 6" descr="https://fs00.infourok.ru/images/doc/226/36174/1/hello_html_m76f407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6" name="AutoShape 8" descr="https://fs00.infourok.ru/images/doc/226/36174/1/hello_html_m76f4076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7" name="Picture 9" descr="C:\Users\днс\Downloads\hello_html_m76f407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595021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следует защищать личную информацию свою и других пользователей: не публиковать фотографии, адреса электронной почты и т.д. без разрешения владельцев;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 не использовать без разрешения чужой пароль;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не присваивать вещи, не платя за них (в основном это касается условно-бесплатного программного обеспечения);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сказанное в Интернете может вернуться и неотступно преследовать, поэтому необходимо думать, прежде чем что-либо написать;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в целях избавления от ненужного дискомфорта в чатах и на форумах, следует знать правила общения на них, прежде чем что-либо написать или сделать;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   не относиться критически к другим, особенно к новичкам, даже если они нарушают правила форума, чата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244475"/>
            <a:ext cx="7222703" cy="1168301"/>
          </a:xfrm>
        </p:spPr>
        <p:txBody>
          <a:bodyPr/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Правила поведения в Сети 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4475"/>
            <a:ext cx="8086799" cy="2392437"/>
          </a:xfrm>
        </p:spPr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Информационная безопасность детей –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развитию.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ch23.ucoz.ru/internet/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7150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20229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Основные риски для детей: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23054"/>
            <a:ext cx="842493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получить доступ к неподходящей их возрасту информации: порнографии, дезинформации, пропаганде ненависти, нетерпимости, насилия, жестокости и т.п.;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получить доступ к опасной информации, например, существуют сайты, предлагающие инструкции по изготовлению взрывчатых веществ, сайты, на которых предлагается купить потенциально опасные товары (оружие, алкоголь, отравляющие и ядовитые вещества, наркотики, табачные изделия), принять участие в азартных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on-line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подвергнуться притеснениям со стороны других пользователей Сети, которые грубо ведут себя в Интернет;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загрузить себе на компьютеры вирусы и подвергнуться нападению хакеров;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выдать информацию личного характера, заполнив анкеты и принимая участие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on-line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конкурсах, и, в результате, стать жертвой торговцев, использующих запрещенные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магкетинговые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стать жертвами обмана при покупке товаров через Интернет;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выдать финансовую информацию другим пользователям, например, номер кредитной карточки,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пин-код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пароли;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      стать жертвой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киберманьяков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ищущих личных встреч с детьми.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4475"/>
            <a:ext cx="7654751" cy="1431925"/>
          </a:xfrm>
        </p:spPr>
        <p:txBody>
          <a:bodyPr/>
          <a:lstStyle/>
          <a:p>
            <a:r>
              <a:rPr lang="ru-RU" sz="3600" b="0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Классификация </a:t>
            </a:r>
            <a:r>
              <a:rPr lang="ru-RU" sz="3600" b="0" kern="1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интернет-угроз</a:t>
            </a:r>
            <a:r>
              <a:rPr lang="ru-RU" sz="3600" b="0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ru-RU" sz="3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Электронная безопасность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Вредоносные программы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Спам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Коммуникационные риски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Контентные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риски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Неподобающий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Незаконный контакт</a:t>
            </a:r>
          </a:p>
          <a:p>
            <a:pPr>
              <a:buFont typeface="Arial" charset="0"/>
              <a:buChar char="•"/>
              <a:defRPr/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Киберпреследования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4475"/>
            <a:ext cx="7942783" cy="1431925"/>
          </a:xfrm>
        </p:spPr>
        <p:txBody>
          <a:bodyPr/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420888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Груминг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установление дружеских отношений с ребенком с целью вступления в сексуальный контакт.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nenuda.ru/nuda/210/209157/209157_html_m7d3c4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74441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4475"/>
            <a:ext cx="7798767" cy="1431925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364088" y="1940219"/>
            <a:ext cx="352839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2FC8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Кибербуллинг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 преследование сообщениями, содержащими оскорбления, агрессию, запугивание; хулиганство; социальное бойкотирование с помощью различных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2FC8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интернет-сервисов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2FC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2FC8E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http://petrogazeta.ru/media/news/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68052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2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00"/>
      </a:hlink>
      <a:folHlink>
        <a:srgbClr val="FFFF99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669</TotalTime>
  <Words>519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Трава</vt:lpstr>
      <vt:lpstr>Проблемы детской безопасности  в сети  Internet</vt:lpstr>
      <vt:lpstr>"Ребенок дома, за компьютером - значит, все в порядке, он в безопасности"</vt:lpstr>
      <vt:lpstr>«Золотое правило» общения</vt:lpstr>
      <vt:lpstr>Правила поведения в Сети </vt:lpstr>
      <vt:lpstr>Информационная безопасность детей – это состояние защищенности детей, при котором отсутствует риск, связанный с причинением информацией, в том числе распространяемой в сети Интернет, вреда их здоровью, физическому, психическому, духовному и нравственному развитию. </vt:lpstr>
      <vt:lpstr>     Основные риски для детей:</vt:lpstr>
      <vt:lpstr>Классификация интернет-угроз:</vt:lpstr>
      <vt:lpstr>Внимание!</vt:lpstr>
      <vt:lpstr> Внимание!</vt:lpstr>
      <vt:lpstr>Признаки поведения ребёнка – жертвы кибербулинга</vt:lpstr>
      <vt:lpstr>Внимание!    Интернет-зависимость!</vt:lpstr>
      <vt:lpstr>Признаки интернет-зависимости</vt:lpstr>
      <vt:lpstr>Правило 1</vt:lpstr>
      <vt:lpstr>Правило 2</vt:lpstr>
      <vt:lpstr>                                  Правило 3</vt:lpstr>
      <vt:lpstr>                                 Правило 4</vt:lpstr>
      <vt:lpstr>Правило 5</vt:lpstr>
      <vt:lpstr>Правило 6</vt:lpstr>
      <vt:lpstr>Правило 7 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школьников в Internete</dc:title>
  <dc:creator>user</dc:creator>
  <cp:lastModifiedBy>Александр</cp:lastModifiedBy>
  <cp:revision>45</cp:revision>
  <dcterms:created xsi:type="dcterms:W3CDTF">2014-10-20T08:24:59Z</dcterms:created>
  <dcterms:modified xsi:type="dcterms:W3CDTF">2017-05-15T07:31:29Z</dcterms:modified>
</cp:coreProperties>
</file>