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74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5" r:id="rId20"/>
    <p:sldId id="278" r:id="rId21"/>
    <p:sldId id="276" r:id="rId22"/>
    <p:sldId id="277" r:id="rId23"/>
    <p:sldId id="272" r:id="rId24"/>
    <p:sldId id="279" r:id="rId25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D330"/>
    <a:srgbClr val="00CC00"/>
    <a:srgbClr val="0C7CD2"/>
    <a:srgbClr val="1F7EE7"/>
    <a:srgbClr val="AE1517"/>
    <a:srgbClr val="CC0000"/>
    <a:srgbClr val="486DA2"/>
    <a:srgbClr val="248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7" autoAdjust="0"/>
    <p:restoredTop sz="94599" autoAdjust="0"/>
  </p:normalViewPr>
  <p:slideViewPr>
    <p:cSldViewPr>
      <p:cViewPr>
        <p:scale>
          <a:sx n="69" d="100"/>
          <a:sy n="69" d="100"/>
        </p:scale>
        <p:origin x="-2844" y="-10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5395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powerpointstyles.com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Text Box 34"/>
          <p:cNvSpPr txBox="1">
            <a:spLocks noChangeArrowheads="1"/>
          </p:cNvSpPr>
          <p:nvPr userDrawn="1"/>
        </p:nvSpPr>
        <p:spPr bwMode="auto">
          <a:xfrm>
            <a:off x="3348038" y="6237288"/>
            <a:ext cx="299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hlinkClick r:id="rId13"/>
              </a:rPr>
              <a:t>Free Powerpoint Templates</a:t>
            </a:r>
            <a:endParaRPr lang="fr-FR"/>
          </a:p>
        </p:txBody>
      </p:sp>
      <p:pic>
        <p:nvPicPr>
          <p:cNvPr id="1063" name="Picture 39" descr="jk titl kyzer yr jjkyt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8035925" y="6237288"/>
            <a:ext cx="1073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248FAF"/>
                </a:solidFill>
              </a:rPr>
              <a:t>Page </a:t>
            </a:r>
            <a:fld id="{75C263B7-E190-444B-883A-5393CE831F11}" type="slidenum">
              <a:rPr lang="fr-FR" b="1">
                <a:solidFill>
                  <a:srgbClr val="248FAF"/>
                </a:solidFill>
              </a:rPr>
              <a:pPr/>
              <a:t>‹#›</a:t>
            </a:fld>
            <a:endParaRPr lang="fr-FR" b="1">
              <a:solidFill>
                <a:srgbClr val="248FA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powerpointstyles.com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A%D1%80%D1%8D%D1%88" TargetMode="External"/><Relationship Id="rId13" Type="http://schemas.openxmlformats.org/officeDocument/2006/relationships/hyperlink" Target="https://ru.wikipedia.org/wiki/%D0%A1%D0%BB%D0%B5%D0%BD%D0%B3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ru.wikipedia.org/wiki/%D0%91%D0%B0%D1%80%D0%B0%D0%B1%D0%B0%D0%BD%D1%89%D0%B8%D0%BA" TargetMode="External"/><Relationship Id="rId12" Type="http://schemas.openxmlformats.org/officeDocument/2006/relationships/hyperlink" Target="https://ru.wikipedia.org/wiki/%D0%A2%D0%BE%D0%BC-%D1%82%D0%BE%D0%BC" TargetMode="External"/><Relationship Id="rId2" Type="http://schemas.openxmlformats.org/officeDocument/2006/relationships/audio" Target="../media/media6.mp3"/><Relationship Id="rId16" Type="http://schemas.openxmlformats.org/officeDocument/2006/relationships/image" Target="../media/image4.png"/><Relationship Id="rId1" Type="http://schemas.microsoft.com/office/2007/relationships/media" Target="../media/media6.mp3"/><Relationship Id="rId6" Type="http://schemas.openxmlformats.org/officeDocument/2006/relationships/hyperlink" Target="https://ru.wikipedia.org/wiki/%D0%A3%D0%B4%D0%B0%D1%80%D0%BD%D1%8B%D0%B5_%D0%BC%D1%83%D0%B7%D1%8B%D0%BA%D0%B0%D0%BB%D1%8C%D0%BD%D1%8B%D0%B5_%D0%B8%D0%BD%D1%81%D1%82%D1%80%D1%83%D0%BC%D0%B5%D0%BD%D1%82%D1%8B" TargetMode="External"/><Relationship Id="rId11" Type="http://schemas.openxmlformats.org/officeDocument/2006/relationships/hyperlink" Target="https://ru.wikipedia.org/wiki/%D0%9C%D0%B0%D0%BB%D1%8B%D0%B9_%D0%B1%D0%B0%D1%80%D0%B0%D0%B1%D0%B0%D0%BD" TargetMode="External"/><Relationship Id="rId5" Type="http://schemas.openxmlformats.org/officeDocument/2006/relationships/hyperlink" Target="https://ru.wikipedia.org/wiki/%D0%A2%D0%B0%D1%80%D0%B5%D0%BB%D0%BA%D0%B0_(%D0%BC%D1%83%D0%B7%D1%8B%D0%BA%D0%B0%D0%BB%D1%8C%D0%BD%D1%8B%D0%B9_%D0%B8%D0%BD%D1%81%D1%82%D1%80%D1%83%D0%BC%D0%B5%D0%BD%D1%82)" TargetMode="External"/><Relationship Id="rId15" Type="http://schemas.openxmlformats.org/officeDocument/2006/relationships/image" Target="../media/image11.jpeg"/><Relationship Id="rId10" Type="http://schemas.openxmlformats.org/officeDocument/2006/relationships/hyperlink" Target="https://ru.wikipedia.org/wiki/%D0%A5%D0%B0%D0%B9-%D1%85%D1%8D%D1%82" TargetMode="External"/><Relationship Id="rId4" Type="http://schemas.openxmlformats.org/officeDocument/2006/relationships/hyperlink" Target="https://ru.wikipedia.org/wiki/%D0%91%D0%B0%D1%80%D0%B0%D0%B1%D0%B0%D0%BD" TargetMode="External"/><Relationship Id="rId9" Type="http://schemas.openxmlformats.org/officeDocument/2006/relationships/hyperlink" Target="https://ru.wikipedia.org/wiki/%D0%A0%D0%B0%D0%B9%D0%B4_(%D1%82%D0%B0%D1%80%D0%B5%D0%BB%D0%BA%D0%B0)" TargetMode="External"/><Relationship Id="rId14" Type="http://schemas.openxmlformats.org/officeDocument/2006/relationships/hyperlink" Target="https://ru.wikipedia.org/wiki/%D0%91%D0%B0%D1%81-%D0%B1%D0%B0%D1%80%D0%B0%D0%B1%D0%B0%D0%B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MIDI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ru.wikipedia.org/wiki/%D0%94%D1%80%D0%B0%D0%BC-%D0%BC%D0%B0%D1%88%D0%B8%D0%BD%D0%B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hyperlink" Target="https://wiki2.org/ru/%D0%94%D0%B5%D1%80%D0%B5%D0%B2%D1%8F%D0%BD%D0%BD%D1%8B%D0%B5_%D0%B4%D1%83%D1%85%D0%BE%D0%B2%D1%8B%D0%B5_%D0%BC%D1%83%D0%B7%D1%8B%D0%BA%D0%B0%D0%BB%D1%8C%D0%BD%D1%8B%D0%B5_%D0%B8%D0%BD%D1%81%D1%82%D1%80%D1%83%D0%BC%D0%B5%D0%BD%D1%82%D1%8B" TargetMode="Externa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hyperlink" Target="https://ru.wikipedia.org/wiki/%D0%A2%D0%B5%D0%BC%D0%B1%D1%80" TargetMode="External"/><Relationship Id="rId5" Type="http://schemas.openxmlformats.org/officeDocument/2006/relationships/hyperlink" Target="https://ru.wikipedia.org/wiki/%D0%94%D0%B6%D0%B0%D0%B7" TargetMode="Externa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hyperlink" Target="https://ru.wikipedia.org/wiki/%D0%94%D0%B6%D0%B0%D0%B7" TargetMode="Externa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hyperlink" Target="https://ru.wikipedia.org/wiki/%D0%A1%D0%BE%D0%BB%D0%BE" TargetMode="External"/><Relationship Id="rId5" Type="http://schemas.openxmlformats.org/officeDocument/2006/relationships/hyperlink" Target="https://ru.wikipedia.org/wiki/%D0%9C%D0%B5%D0%B4%D0%BD%D1%8B%D0%B5_%D0%B4%D1%83%D1%85%D0%BE%D0%B2%D1%8B%D0%B5_%D0%BC%D1%83%D0%B7%D1%8B%D0%BA%D0%B0%D0%BB%D1%8C%D0%BD%D1%8B%D0%B5_%D0%B8%D0%BD%D1%81%D1%82%D1%80%D1%83%D0%BC%D0%B5%D0%BD%D1%82%D1%8B" TargetMode="Externa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1.mp3"/><Relationship Id="rId7" Type="http://schemas.openxmlformats.org/officeDocument/2006/relationships/image" Target="../media/image18.png"/><Relationship Id="rId2" Type="http://schemas.microsoft.com/office/2007/relationships/media" Target="../media/media11.mp3"/><Relationship Id="rId1" Type="http://schemas.openxmlformats.org/officeDocument/2006/relationships/audio" Target="file:///D:\&#1052;&#1091;&#1079;&#1099;&#1082;&#1072;&#1083;&#1100;&#1085;&#1099;&#1077;%20&#1080;&#1085;&#1089;&#1090;&#1088;&#1091;&#1084;&#1077;&#1085;&#1090;&#1099;%20&#1101;&#1089;&#1090;&#1088;&#1072;&#1076;&#1085;&#1086;&#1075;&#1086;%20&#1072;&#1085;&#1089;&#1072;&#1084;&#1073;&#1083;&#1103;\&#1052;&#1091;&#1079;&#1099;&#1082;&#1072;&#1083;&#1100;&#1085;&#1099;&#1077;%20&#1080;&#1085;&#1089;&#1090;&#1088;&#1091;&#1084;&#1077;&#1085;&#1090;&#1099;%20&#1101;&#1089;&#1090;&#1088;&#1072;&#1076;&#1085;&#1086;&#1075;&#1086;%20&#1072;&#1085;&#1089;&#1072;&#1084;&#1073;&#1083;&#1103;\50.06%20-%20&#1058;&#1088;&#1086;&#1084;&#1073;&#1086;&#1085;.mp3" TargetMode="External"/><Relationship Id="rId6" Type="http://schemas.openxmlformats.org/officeDocument/2006/relationships/hyperlink" Target="https://ru.wikipedia.org/wiki/%D0%9C%D0%B5%D0%B4%D0%BD%D1%8B%D0%B5_%D0%B4%D1%83%D1%85%D0%BE%D0%B2%D1%8B%D0%B5_%D0%BC%D1%83%D0%B7%D1%8B%D0%BA%D0%B0%D0%BB%D1%8C%D0%BD%D1%8B%D0%B5_%D0%B8%D0%BD%D1%81%D1%82%D1%80%D1%83%D0%BC%D0%B5%D0%BD%D1%82%D1%8B" TargetMode="External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hyperlink" Target="https://ru.wikipedia.org/wiki/%D0%A0%D0%B0%D0%B2%D0%BD%D0%BE%D0%BC%D0%B5%D1%80%D0%BD%D0%BE_%D1%82%D0%B5%D0%BC%D0%BF%D0%B5%D1%80%D0%B8%D1%80%D0%BE%D0%B2%D0%B0%D0%BD%D0%BD%D1%8B%D0%B9_%D1%81%D1%82%D1%80%D0%BE%D0%B9" TargetMode="External"/><Relationship Id="rId5" Type="http://schemas.openxmlformats.org/officeDocument/2006/relationships/hyperlink" Target="https://ru.wikipedia.org/wiki/%D0%AF%D0%B7%D1%8B%D1%87%D0%BA%D0%BE%D0%B2%D1%8B%D0%B5_%D0%BC%D1%83%D0%B7%D1%8B%D0%BA%D0%B0%D0%BB%D1%8C%D0%BD%D1%8B%D0%B5_%D0%B8%D0%BD%D1%81%D1%82%D1%80%D1%83%D0%BC%D0%B5%D0%BD%D1%82%D1%8B" TargetMode="Externa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hyperlink" Target="https://ru.wikipedia.org/wiki/%D0%A2%D0%B5%D0%BC%D0%B1%D1%80" TargetMode="Externa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hyperlink" Target="https://ru.wikipedia.org/wiki/%D0%94%D0%B5%D1%80%D0%B5%D0%B2%D1%8F%D0%BD%D0%BD%D1%8B%D0%B5_%D0%B4%D1%83%D1%85%D0%BE%D0%B2%D1%8B%D0%B5_%D0%BC%D1%83%D0%B7%D1%8B%D0%BA%D0%B0%D0%BB%D1%8C%D0%BD%D1%8B%D0%B5_%D0%B8%D0%BD%D1%81%D1%82%D1%80%D1%83%D0%BC%D0%B5%D0%BD%D1%82%D1%8B" TargetMode="External"/><Relationship Id="rId5" Type="http://schemas.openxmlformats.org/officeDocument/2006/relationships/hyperlink" Target="https://ru.wikipedia.org/wiki/%D0%AF%D0%B7%D1%8B%D1%87%D0%BA%D0%BE%D0%B2%D1%8B%D0%B5_%D0%BC%D1%83%D0%B7%D1%8B%D0%BA%D0%B0%D0%BB%D1%8C%D0%BD%D1%8B%D0%B5_%D0%B8%D0%BD%D1%81%D1%82%D1%80%D1%83%D0%BC%D0%B5%D0%BD%D1%82%D1%8B" TargetMode="Externa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1%D1%82%D1%80%D1%83%D0%BD%D0%B0_(%D0%BC%D1%83%D0%B7%D1%8B%D0%BA%D0%B0%D0%BB%D1%8C%D0%BD%D1%8B%D0%B9_%D0%B8%D0%BD%D1%81%D1%82%D1%80%D1%83%D0%BC%D0%B5%D0%BD%D1%82)" TargetMode="External"/><Relationship Id="rId3" Type="http://schemas.openxmlformats.org/officeDocument/2006/relationships/slideLayout" Target="../slideLayouts/slideLayout6.xml"/><Relationship Id="rId7" Type="http://schemas.openxmlformats.org/officeDocument/2006/relationships/hyperlink" Target="https://ru.wikipedia.org/wiki/%D0%A4%D0%BE%D1%80%D1%82%D0%B5%D0%BF%D0%B8%D0%B0%D0%BD%D0%BE" TargetMode="Externa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hyperlink" Target="https://ru.wikipedia.org/wiki/%D0%9C%D1%83%D0%B7%D1%8B%D0%BA%D0%B0%D0%BB%D1%8C%D0%BD%D1%8B%D0%B9_%D0%B8%D0%BD%D1%81%D1%82%D1%80%D1%83%D0%BC%D0%B5%D0%BD%D1%82" TargetMode="External"/><Relationship Id="rId5" Type="http://schemas.openxmlformats.org/officeDocument/2006/relationships/hyperlink" Target="https://ru.wikipedia.org/wiki/%D0%A4%D1%80%D0%B0%D0%BD%D1%86%D1%83%D0%B7%D1%81%D0%BA%D0%B8%D0%B9_%D1%8F%D0%B7%D1%8B%D0%BA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21.jpeg"/><Relationship Id="rId9" Type="http://schemas.openxmlformats.org/officeDocument/2006/relationships/hyperlink" Target="https://ru.wikipedia.org/wiki/%D0%94%D0%B5%D0%BA%D0%B0_(%D0%BC%D1%83%D0%B7%D1%8B%D0%BA%D0%B0)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hyperlink" Target="https://ru.wikipedia.org/wiki/%D0%92%D0%B8%D0%BE%D0%BB%D0%B0" TargetMode="External"/><Relationship Id="rId5" Type="http://schemas.openxmlformats.org/officeDocument/2006/relationships/hyperlink" Target="https://ru.wikipedia.org/wiki/%D0%A1%D0%BC%D1%8B%D1%87%D0%BA%D0%BE%D0%B2%D1%8B%D0%B5_%D1%81%D1%82%D1%80%D1%83%D0%BD%D0%BD%D1%8B%D0%B5_%D0%BC%D1%83%D0%B7%D1%8B%D0%BA%D0%B0%D0%BB%D1%8C%D0%BD%D1%8B%D0%B5_%D0%B8%D0%BD%D1%81%D1%82%D1%80%D1%83%D0%BC%D0%B5%D0%BD%D1%82%D1%8B" TargetMode="External"/><Relationship Id="rId4" Type="http://schemas.openxmlformats.org/officeDocument/2006/relationships/hyperlink" Target="https://ru.wikipedia.org/wiki/%D0%98%D1%82%D0%B0%D0%BB%D1%8C%D1%8F%D0%BD%D1%81%D0%BA%D0%B8%D0%B9_%D1%8F%D0%B7%D1%8B%D0%BA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hyperlink" Target="https://ru.wikipedia.org/wiki/%D0%A2%D0%B5%D0%BC%D0%B1%D1%80" TargetMode="Externa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hyperlink" Target="https://ru.wikipedia.org/wiki/%D0%A0%D0%B5%D0%B3%D0%B8%D1%81%D1%82%D1%80_(%D0%BC%D1%83%D0%B7%D1%8B%D0%BA%D0%B0)" TargetMode="External"/><Relationship Id="rId5" Type="http://schemas.openxmlformats.org/officeDocument/2006/relationships/hyperlink" Target="https://ru.wikipedia.org/wiki/%D0%A1%D1%82%D1%80%D1%83%D0%BD%D0%BD%D1%8B%D0%B5_%D1%81%D0%BC%D1%8B%D1%87%D0%BA%D0%BE%D0%B2%D1%8B%D0%B5_%D0%BC%D1%83%D0%B7%D1%8B%D0%BA%D0%B0%D0%BB%D1%8C%D0%BD%D1%8B%D0%B5_%D0%B8%D0%BD%D1%81%D1%82%D1%80%D1%83%D0%BC%D0%B5%D0%BD%D1%82%D1%8B" TargetMode="Externa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ru.wikipedia.org/wiki/%D0%97%D0%B2%D1%83%D0%BA%D0%BE%D1%81%D0%BD%D0%B8%D0%BC%D0%B0%D1%82%D0%B5%D0%BB%D1%8C" TargetMode="Externa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hyperlink" Target="https://ru.wikipedia.org/wiki/%D0%9F%D1%8C%D0%B5%D0%B7%D0%BE%D1%8D%D0%BB%D0%B5%D0%BA%D1%82%D1%80%D0%B8%D1%87%D0%B5%D1%81%D0%BA%D0%B8%D0%B9_%D1%8D%D1%84%D1%84%D0%B5%D0%BA%D1%82" TargetMode="External"/><Relationship Id="rId5" Type="http://schemas.openxmlformats.org/officeDocument/2006/relationships/hyperlink" Target="https://ru.wikipedia.org/wiki/%D0%9C%D0%B0%D0%B3%D0%BD%D0%B5%D1%82%D0%B8%D0%B7%D0%BC" TargetMode="External"/><Relationship Id="rId4" Type="http://schemas.openxmlformats.org/officeDocument/2006/relationships/hyperlink" Target="https://ru.wikipedia.org/wiki/%D0%A1%D0%BA%D1%80%D0%B8%D0%BF%D0%BA%D0%B0" TargetMode="External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D%D0%BB%D0%B5%D0%BA%D1%82%D1%80%D0%B8%D1%87%D0%B5%D1%81%D0%BA%D0%B8%D0%B9_%D0%B3%D0%B5%D0%BD%D0%B5%D1%80%D0%B0%D1%82%D0%BE%D1%80" TargetMode="External"/><Relationship Id="rId3" Type="http://schemas.openxmlformats.org/officeDocument/2006/relationships/slideLayout" Target="../slideLayouts/slideLayout6.xml"/><Relationship Id="rId7" Type="http://schemas.openxmlformats.org/officeDocument/2006/relationships/hyperlink" Target="https://ru.wikipedia.org/wiki/%D0%97%D0%B2%D1%83%D0%BA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ru.wikipedia.org/wiki/%D0%A1%D0%B8%D0%BD%D1%82%D0%B5%D0%B7" TargetMode="External"/><Relationship Id="rId5" Type="http://schemas.openxmlformats.org/officeDocument/2006/relationships/hyperlink" Target="https://ru.wikipedia.org/wiki/%D0%AD%D0%BB%D0%B5%D0%BA%D1%82%D1%80%D0%BE%D0%BD%D0%BD%D1%8B%D0%B5_%D0%BC%D1%83%D0%B7%D1%8B%D0%BA%D0%B0%D0%BB%D1%8C%D0%BD%D1%8B%D0%B5_%D0%B8%D0%BD%D1%81%D1%82%D1%80%D1%83%D0%BC%D0%B5%D0%BD%D1%82%D1%8B" TargetMode="External"/><Relationship Id="rId4" Type="http://schemas.openxmlformats.org/officeDocument/2006/relationships/image" Target="../media/image6.jpe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s://ru.wikipedia.org/wiki/%D0%93%D0%BE%D0%BB%D0%BE%D1%81" TargetMode="External"/><Relationship Id="rId5" Type="http://schemas.openxmlformats.org/officeDocument/2006/relationships/hyperlink" Target="https://ru.wikipedia.org/wiki/%D0%93%D0%B8%D1%82%D0%B0%D1%80%D0%B0" TargetMode="External"/><Relationship Id="rId4" Type="http://schemas.openxmlformats.org/officeDocument/2006/relationships/hyperlink" Target="https://ru.wikipedia.org/wiki/%D0%90%D0%BD%D0%B3%D0%BB%D0%B8%D0%B9%D1%81%D0%BA%D0%B8%D0%B9_%D1%8F%D0%B7%D1%8B%D0%BA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0%D0%B8%D1%84%D1%84_(%D0%BC%D1%83%D0%B7%D1%8B%D0%BA%D0%B0)" TargetMode="External"/><Relationship Id="rId3" Type="http://schemas.openxmlformats.org/officeDocument/2006/relationships/slideLayout" Target="../slideLayouts/slideLayout6.xml"/><Relationship Id="rId7" Type="http://schemas.openxmlformats.org/officeDocument/2006/relationships/hyperlink" Target="https://ru.wikipedia.org/wiki/%D0%90%D0%BA%D0%BA%D0%BE%D1%80%D0%B4" TargetMode="Externa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s://ru.wikipedia.org/wiki/%D0%A0%D0%B8%D1%82%D0%BC" TargetMode="External"/><Relationship Id="rId5" Type="http://schemas.openxmlformats.org/officeDocument/2006/relationships/hyperlink" Target="https://ru.wikipedia.org/wiki/%D0%93%D0%B8%D1%82%D0%B0%D1%80%D0%B0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ru.wikipedia.org/wiki/%D0%90%D0%BD%D0%B3%D0%BB%D0%B8%D0%B9%D1%81%D0%BA%D0%B8%D0%B9_%D1%8F%D0%B7%D1%8B%D0%BA" TargetMode="External"/><Relationship Id="rId9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hyperlink" Target="https://ru.wikipedia.org/wiki/%D0%94%D0%B8%D0%B0%D0%BF%D0%B0%D0%B7%D0%BE%D0%BD_%D1%87%D0%B0%D1%81%D1%82%D0%BE%D1%82" TargetMode="External"/><Relationship Id="rId5" Type="http://schemas.openxmlformats.org/officeDocument/2006/relationships/hyperlink" Target="https://ru.wikipedia.org/wiki/%D0%91%D0%B0%D1%81" TargetMode="External"/><Relationship Id="rId4" Type="http://schemas.openxmlformats.org/officeDocument/2006/relationships/hyperlink" Target="https://ru.wikipedia.org/wiki/%D0%9C%D1%83%D0%B7%D1%8B%D0%BA%D0%B0%D0%BB%D1%8C%D0%BD%D1%8B%D0%B9_%D0%B8%D0%BD%D1%81%D1%82%D1%80%D1%83%D0%BC%D0%B5%D0%BD%D1%8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Text Box 29"/>
          <p:cNvSpPr txBox="1">
            <a:spLocks noChangeArrowheads="1"/>
          </p:cNvSpPr>
          <p:nvPr/>
        </p:nvSpPr>
        <p:spPr bwMode="auto">
          <a:xfrm>
            <a:off x="3348038" y="6237288"/>
            <a:ext cx="299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hlinkClick r:id="rId2"/>
              </a:rPr>
              <a:t>Free Powerpoint Templates</a:t>
            </a:r>
            <a:endParaRPr lang="fr-FR"/>
          </a:p>
        </p:txBody>
      </p:sp>
      <p:pic>
        <p:nvPicPr>
          <p:cNvPr id="2083" name="Picture 35" descr="hnfg g erye zefgs g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044575" y="317500"/>
            <a:ext cx="8064500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180000" rIns="180000" bIns="180000">
            <a:spAutoFit/>
          </a:bodyPr>
          <a:lstStyle/>
          <a:p>
            <a:pPr algn="ctr"/>
            <a:r>
              <a:rPr lang="ru-RU" sz="4000" i="1">
                <a:solidFill>
                  <a:srgbClr val="248FAF"/>
                </a:solidFill>
              </a:rPr>
              <a:t>«Музыкальные инструменты эстрадного ансамбля»</a:t>
            </a:r>
            <a:endParaRPr lang="fr-FR" sz="4000" i="1">
              <a:solidFill>
                <a:srgbClr val="248FAF"/>
              </a:solidFill>
            </a:endParaRPr>
          </a:p>
        </p:txBody>
      </p:sp>
      <p:sp>
        <p:nvSpPr>
          <p:cNvPr id="2085" name="Rectangle 37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4175125" y="4797425"/>
            <a:ext cx="4968875" cy="172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ctr">
              <a:buFontTx/>
              <a:buNone/>
            </a:pPr>
            <a:r>
              <a:rPr lang="ru-RU" sz="2400">
                <a:solidFill>
                  <a:srgbClr val="CC0000"/>
                </a:solidFill>
              </a:rPr>
              <a:t>Журавлёв Александр Иванович – педагог дополнительного образования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8" name="Rectangle 6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404813"/>
            <a:ext cx="9144000" cy="11525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sz="2000" b="1"/>
              <a:t>Уда́рная устано́вка</a:t>
            </a:r>
            <a:r>
              <a:rPr lang="ru-RU" sz="2000"/>
              <a:t> — набор </a:t>
            </a:r>
            <a:r>
              <a:rPr lang="ru-RU" sz="2000">
                <a:hlinkClick r:id="rId4" tooltip="Барабан"/>
              </a:rPr>
              <a:t>барабанов</a:t>
            </a:r>
            <a:r>
              <a:rPr lang="ru-RU" sz="2000"/>
              <a:t>, </a:t>
            </a:r>
            <a:r>
              <a:rPr lang="ru-RU" sz="2000">
                <a:hlinkClick r:id="rId5" tooltip="Тарелка (музыкальный инструмент)"/>
              </a:rPr>
              <a:t>тарелок</a:t>
            </a:r>
            <a:r>
              <a:rPr lang="ru-RU" sz="2000"/>
              <a:t> и других </a:t>
            </a:r>
            <a:r>
              <a:rPr lang="ru-RU" sz="2000">
                <a:hlinkClick r:id="rId6" tooltip="Ударные музыкальные инструменты"/>
              </a:rPr>
              <a:t>ударных инструментов</a:t>
            </a:r>
            <a:r>
              <a:rPr lang="ru-RU" sz="2000"/>
              <a:t>, приспособленный для удобной игры </a:t>
            </a:r>
            <a:r>
              <a:rPr lang="ru-RU" sz="2000">
                <a:hlinkClick r:id="rId7" tooltip="Барабанщик"/>
              </a:rPr>
              <a:t>барабанщика</a:t>
            </a:r>
            <a:r>
              <a:rPr lang="ru-RU" sz="2000"/>
              <a:t>. </a:t>
            </a:r>
            <a:r>
              <a:rPr lang="ru-RU" sz="4000"/>
              <a:t> </a:t>
            </a:r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5686425" y="1628775"/>
            <a:ext cx="3457575" cy="48244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400">
                <a:solidFill>
                  <a:srgbClr val="CC0000"/>
                </a:solidFill>
              </a:rPr>
              <a:t>В стандартную ударную установку входят следующие элементы: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400">
                <a:hlinkClick r:id="rId5" tooltip="Тарелка (музыкальный инструмент)"/>
              </a:rPr>
              <a:t>Тарелки</a:t>
            </a:r>
            <a:r>
              <a:rPr lang="ru-RU" sz="1400"/>
              <a:t>:</a:t>
            </a:r>
          </a:p>
          <a:p>
            <a:pPr lvl="1">
              <a:lnSpc>
                <a:spcPct val="80000"/>
              </a:lnSpc>
            </a:pPr>
            <a:r>
              <a:rPr lang="ru-RU" sz="1400">
                <a:hlinkClick r:id="rId8" tooltip="Крэш"/>
              </a:rPr>
              <a:t>Крэш</a:t>
            </a:r>
            <a:r>
              <a:rPr lang="ru-RU" sz="1400"/>
              <a:t> (crash) — тарелка с мощным, шипящим звуком.</a:t>
            </a:r>
          </a:p>
          <a:p>
            <a:pPr lvl="1">
              <a:lnSpc>
                <a:spcPct val="80000"/>
              </a:lnSpc>
            </a:pPr>
            <a:r>
              <a:rPr lang="ru-RU" sz="1400">
                <a:hlinkClick r:id="rId9" tooltip="Райд (тарелка)"/>
              </a:rPr>
              <a:t>Райд</a:t>
            </a:r>
            <a:r>
              <a:rPr lang="ru-RU" sz="1400"/>
              <a:t> (ride) — тарелка со звонким, но коротким звуком для акцентов.</a:t>
            </a:r>
          </a:p>
          <a:p>
            <a:pPr lvl="1">
              <a:lnSpc>
                <a:spcPct val="80000"/>
              </a:lnSpc>
            </a:pPr>
            <a:r>
              <a:rPr lang="ru-RU" sz="1400">
                <a:hlinkClick r:id="rId10" tooltip="Хай-хэт"/>
              </a:rPr>
              <a:t>Хай-хэт</a:t>
            </a:r>
            <a:r>
              <a:rPr lang="ru-RU" sz="1400"/>
              <a:t> (hi-hat) — две тарелки, установленные на одном стержне и управляемые педалью.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400">
                <a:hlinkClick r:id="rId4" tooltip="Барабан"/>
              </a:rPr>
              <a:t>Барабаны</a:t>
            </a:r>
            <a:r>
              <a:rPr lang="ru-RU" sz="1400"/>
              <a:t>:</a:t>
            </a:r>
          </a:p>
          <a:p>
            <a:pPr lvl="1">
              <a:lnSpc>
                <a:spcPct val="80000"/>
              </a:lnSpc>
            </a:pPr>
            <a:r>
              <a:rPr lang="ru-RU" sz="1400">
                <a:hlinkClick r:id="rId11" tooltip="Малый барабан"/>
              </a:rPr>
              <a:t>Малый барабан</a:t>
            </a:r>
            <a:r>
              <a:rPr lang="ru-RU" sz="1400"/>
              <a:t> (snare drum, рабочий барабан) — основной инструмент установки.</a:t>
            </a:r>
          </a:p>
          <a:p>
            <a:pPr lvl="1">
              <a:lnSpc>
                <a:spcPct val="80000"/>
              </a:lnSpc>
            </a:pPr>
            <a:r>
              <a:rPr lang="ru-RU" sz="1400"/>
              <a:t>3 </a:t>
            </a:r>
            <a:r>
              <a:rPr lang="ru-RU" sz="1400">
                <a:hlinkClick r:id="rId12" tooltip="Том-том"/>
              </a:rPr>
              <a:t>том-тома</a:t>
            </a:r>
            <a:r>
              <a:rPr lang="ru-RU" sz="1400"/>
              <a:t>: высокий том-том (high tom-tom), низкий том-том (middle tom-tom) — оба </a:t>
            </a:r>
            <a:r>
              <a:rPr lang="ru-RU" sz="1400">
                <a:hlinkClick r:id="rId13" tooltip="Сленг"/>
              </a:rPr>
              <a:t>в просторечии</a:t>
            </a:r>
            <a:r>
              <a:rPr lang="ru-RU" sz="1400"/>
              <a:t> зовутся альтами, напольный том-том (или просто том, floor tom-tom).</a:t>
            </a:r>
          </a:p>
          <a:p>
            <a:pPr lvl="1">
              <a:lnSpc>
                <a:spcPct val="80000"/>
              </a:lnSpc>
            </a:pPr>
            <a:r>
              <a:rPr lang="ru-RU" sz="1400">
                <a:hlinkClick r:id="rId14" tooltip="Бас-барабан"/>
              </a:rPr>
              <a:t>Бас-барабан</a:t>
            </a:r>
            <a:r>
              <a:rPr lang="ru-RU" sz="1400"/>
              <a:t> («бочка», bass drum).</a:t>
            </a:r>
          </a:p>
        </p:txBody>
      </p:sp>
      <p:pic>
        <p:nvPicPr>
          <p:cNvPr id="38922" name="Picture 10" descr="b9be17702120d427db6a088254bc2e8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1628775"/>
            <a:ext cx="5435600" cy="5229225"/>
          </a:xfrm>
          <a:prstGeom prst="rect">
            <a:avLst/>
          </a:prstGeom>
          <a:noFill/>
        </p:spPr>
      </p:pic>
      <p:pic>
        <p:nvPicPr>
          <p:cNvPr id="2" name="51.07 - Ударны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AutoShape 5" descr="V-drums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41991" name="Picture 7" descr="b06f2bdd04823c8fbc70117dd7fed1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75" y="2636838"/>
            <a:ext cx="5616575" cy="4032250"/>
          </a:xfrm>
          <a:prstGeom prst="rect">
            <a:avLst/>
          </a:prstGeom>
          <a:noFill/>
        </p:spPr>
      </p:pic>
      <p:sp>
        <p:nvSpPr>
          <p:cNvPr id="4199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-315913"/>
            <a:ext cx="8229600" cy="17192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1800" b="1"/>
              <a:t/>
            </a:r>
            <a:br>
              <a:rPr lang="ru-RU" sz="1800" b="1"/>
            </a:br>
            <a:r>
              <a:rPr lang="ru-RU" sz="1800" b="1"/>
              <a:t>Электронная ударная установка.</a:t>
            </a:r>
            <a:br>
              <a:rPr lang="ru-RU" sz="1800" b="1"/>
            </a:br>
            <a:r>
              <a:rPr lang="ru-RU" sz="1800"/>
              <a:t>Вместо инструментов используются более компактные и бесшумные пэды. Пэд похож на цилиндр, диаметром от 6 до 12 дюймов, при высоте от 1 до 3 дюймов, в котором расположен датчик (или несколько), «снимающий» удар. Сигналы от датчиков направляются в электронный модуль, обрабатывающий удары. На электронных барабанах удобно заниматься в домашних условиях, так как они бесшумные и есть возможность регулировать громкость звука.</a:t>
            </a:r>
          </a:p>
        </p:txBody>
      </p:sp>
      <p:pic>
        <p:nvPicPr>
          <p:cNvPr id="2" name="55.02 - Электроударны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AutoShape 5" descr="1024px-Hydrogen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46087" name="AutoShape 7" descr="85c0756970096328568747874772e75a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46089" name="AutoShape 9" descr="85c0756970096328568747874772e75a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46090" name="Picture 10" descr="85c0756970096328568747874772e75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1628775"/>
            <a:ext cx="7092950" cy="5229225"/>
          </a:xfrm>
          <a:prstGeom prst="rect">
            <a:avLst/>
          </a:prstGeom>
          <a:noFill/>
        </p:spPr>
      </p:pic>
      <p:sp>
        <p:nvSpPr>
          <p:cNvPr id="46091" name="Rectangle 1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8964613" cy="11969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sz="2000" dirty="0">
                <a:solidFill>
                  <a:srgbClr val="CC0000"/>
                </a:solidFill>
              </a:rPr>
              <a:t>Цифровая ударная установка.</a:t>
            </a:r>
            <a:br>
              <a:rPr lang="ru-RU" sz="2000" dirty="0">
                <a:solidFill>
                  <a:srgbClr val="CC0000"/>
                </a:solidFill>
              </a:rPr>
            </a:br>
            <a:r>
              <a:rPr lang="ru-RU" sz="2000" dirty="0"/>
              <a:t>Чаще всего это набор </a:t>
            </a:r>
            <a:r>
              <a:rPr lang="ru-RU" sz="2000" dirty="0">
                <a:hlinkClick r:id="rId3" tooltip="MIDI"/>
              </a:rPr>
              <a:t>MIDI</a:t>
            </a:r>
            <a:r>
              <a:rPr lang="ru-RU" sz="2000" dirty="0"/>
              <a:t> звуков в специальных программах или программно аппаратных комплексах (</a:t>
            </a:r>
            <a:r>
              <a:rPr lang="ru-RU" sz="2000" dirty="0" err="1">
                <a:hlinkClick r:id="rId4" tooltip="Драм-машина"/>
              </a:rPr>
              <a:t>драм-машина</a:t>
            </a:r>
            <a:r>
              <a:rPr lang="ru-RU" sz="2000" dirty="0"/>
              <a:t>). Даже не умеющий играть на барабанах может набрать партию ударных и использовать на выступлении или для записи.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8" name="Picture 6" descr="rId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7338"/>
            <a:ext cx="9144000" cy="5876925"/>
          </a:xfrm>
          <a:prstGeom prst="rect">
            <a:avLst/>
          </a:prstGeom>
          <a:noFill/>
        </p:spPr>
      </p:pic>
      <p:sp>
        <p:nvSpPr>
          <p:cNvPr id="49159" name="Rectangle 7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2000" b="1" dirty="0" err="1"/>
              <a:t>Фле́йта</a:t>
            </a:r>
            <a:r>
              <a:rPr lang="ru-RU" sz="2000" dirty="0"/>
              <a:t> — общее название для ряда музыкальных духовых инструментов из группы </a:t>
            </a:r>
            <a:r>
              <a:rPr lang="ru-RU" sz="2000" dirty="0">
                <a:hlinkClick r:id="rId5" tooltip="Деревянные духовые музыкальные инструменты"/>
              </a:rPr>
              <a:t>деревянных духовых</a:t>
            </a:r>
            <a:r>
              <a:rPr lang="ru-RU" sz="2000" dirty="0"/>
              <a:t>. В отличие от других духовых инструментов, у флейты звуки образуются в результате рассекания потока воздуха о грань, вместо использования язычка. </a:t>
            </a:r>
            <a:endParaRPr lang="ru-RU" sz="4000" dirty="0"/>
          </a:p>
        </p:txBody>
      </p:sp>
      <p:pic>
        <p:nvPicPr>
          <p:cNvPr id="2" name="53.09 - Флейт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5" name="AutoShape 7" descr="festival-novogo-dzhaza-i-improvizatsionnoy-muzyki-leo-records-festival-in-russia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53257" name="AutoShape 9" descr="festival-novogo-dzhaza-i-improvizatsionnoy-muzyki-leo-records-festival-in-russia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53258" name="Picture 10" descr="festival-novogo-dzhaza-i-improvizatsionnoy-muzyki-leo-records-festival-in-russ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</p:spPr>
      </p:pic>
      <p:sp>
        <p:nvSpPr>
          <p:cNvPr id="5325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41763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1800" b="1"/>
              <a:t>Саксофо́н</a:t>
            </a:r>
            <a:r>
              <a:rPr lang="ru-RU" sz="1800"/>
              <a:t> — тростевой духовой музыкальный инструмент, Является одним из основных инструментов </a:t>
            </a:r>
            <a:r>
              <a:rPr lang="ru-RU" sz="1800">
                <a:hlinkClick r:id="rId5" tooltip="Джаз"/>
              </a:rPr>
              <a:t>джаза</a:t>
            </a:r>
            <a:r>
              <a:rPr lang="ru-RU" sz="1800"/>
              <a:t> и родственных ему жанров, а также эстрадной музыки. Инструмент обладает полным и мощным звучанием, певучим </a:t>
            </a:r>
            <a:r>
              <a:rPr lang="ru-RU" sz="1800">
                <a:hlinkClick r:id="rId6" tooltip="Тембр"/>
              </a:rPr>
              <a:t>тембром</a:t>
            </a:r>
            <a:r>
              <a:rPr lang="ru-RU" sz="1800"/>
              <a:t> и большой технической подвижностью.</a:t>
            </a:r>
          </a:p>
        </p:txBody>
      </p:sp>
      <p:pic>
        <p:nvPicPr>
          <p:cNvPr id="2" name="54.10 - Саксофо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4" name="AutoShape 8" descr="240_F_38381718_BwMNn8vnQs2y4KDgGsJctZt9QRKKeDo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55307" name="Picture 11" descr="Jens%20Lindeman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96975"/>
            <a:ext cx="9144000" cy="5661025"/>
          </a:xfrm>
          <a:prstGeom prst="rect">
            <a:avLst/>
          </a:prstGeom>
          <a:noFill/>
        </p:spPr>
      </p:pic>
      <p:sp>
        <p:nvSpPr>
          <p:cNvPr id="55308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41763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1800" b="1"/>
              <a:t>Труба́</a:t>
            </a:r>
            <a:r>
              <a:rPr lang="ru-RU" sz="1800"/>
              <a:t>  — </a:t>
            </a:r>
            <a:r>
              <a:rPr lang="ru-RU" sz="1800">
                <a:hlinkClick r:id="rId5" tooltip="Медные духовые музыкальные инструменты"/>
              </a:rPr>
              <a:t>медный духовой музыкальный инструмент</a:t>
            </a:r>
            <a:r>
              <a:rPr lang="ru-RU" sz="1800"/>
              <a:t>альтово-сопранового регистра, самый высокий по звучанию среди медных духовых. Обладает ярким, блестящим тембром, используется как </a:t>
            </a:r>
            <a:r>
              <a:rPr lang="ru-RU" sz="1800">
                <a:hlinkClick r:id="rId6" tooltip="Соло"/>
              </a:rPr>
              <a:t>сольный</a:t>
            </a:r>
            <a:r>
              <a:rPr lang="ru-RU" sz="1800"/>
              <a:t> инструмент в оркестрах, а также в </a:t>
            </a:r>
            <a:r>
              <a:rPr lang="ru-RU" sz="1800">
                <a:hlinkClick r:id="rId7" tooltip="Джаз"/>
              </a:rPr>
              <a:t>джазе</a:t>
            </a:r>
            <a:r>
              <a:rPr lang="ru-RU" sz="1800"/>
              <a:t> и других жанрах.</a:t>
            </a:r>
          </a:p>
        </p:txBody>
      </p:sp>
      <p:pic>
        <p:nvPicPr>
          <p:cNvPr id="2" name="49.05 - Труб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Picture 5" descr="FabriceMillischer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96975"/>
            <a:ext cx="9144000" cy="5661025"/>
          </a:xfrm>
          <a:prstGeom prst="rect">
            <a:avLst/>
          </a:prstGeom>
          <a:noFill/>
        </p:spPr>
      </p:pic>
      <p:sp>
        <p:nvSpPr>
          <p:cNvPr id="5735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7651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1800" b="1"/>
              <a:t>Тромбо́н</a:t>
            </a:r>
            <a:r>
              <a:rPr lang="ru-RU" sz="1800"/>
              <a:t> — </a:t>
            </a:r>
            <a:r>
              <a:rPr lang="ru-RU" sz="1800">
                <a:hlinkClick r:id="rId6" tooltip="Медные духовые музыкальные инструменты"/>
              </a:rPr>
              <a:t>медный духовой музыкальный инструмент</a:t>
            </a:r>
            <a:r>
              <a:rPr lang="ru-RU" sz="1800"/>
              <a:t> басово-тенорового регистра, разнообразный по штрихам и технически подвижный инструмент, обладает ярким, блестящим тембром в среднем и верхнем регистрах, сумрачным — в нижнем. </a:t>
            </a:r>
          </a:p>
        </p:txBody>
      </p:sp>
      <p:pic>
        <p:nvPicPr>
          <p:cNvPr id="57351" name="50.06 - Тромбон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49763" y="3306763"/>
            <a:ext cx="244475" cy="244475"/>
          </a:xfrm>
          <a:prstGeom prst="rect">
            <a:avLst/>
          </a:prstGeom>
          <a:noFill/>
        </p:spPr>
      </p:pic>
      <p:pic>
        <p:nvPicPr>
          <p:cNvPr id="2" name="50.06 - Тромбон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04" fill="hold"/>
                                        <p:tgtEl>
                                          <p:spTgt spid="573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90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351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AutoShape 5" descr="1792373-bigthumbnail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59399" name="AutoShape 7" descr="1792373-bigthumbnail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59401" name="AutoShape 9" descr="unnamed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59403" name="AutoShape 11" descr="akkordeo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59406" name="Picture 14" descr="2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96975"/>
            <a:ext cx="9144000" cy="5661025"/>
          </a:xfrm>
          <a:prstGeom prst="rect">
            <a:avLst/>
          </a:prstGeom>
          <a:noFill/>
        </p:spPr>
      </p:pic>
      <p:sp>
        <p:nvSpPr>
          <p:cNvPr id="59407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5888"/>
            <a:ext cx="8229600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1800" b="1"/>
              <a:t>Аккордео́н</a:t>
            </a:r>
            <a:r>
              <a:rPr lang="ru-RU" sz="1800"/>
              <a:t> — </a:t>
            </a:r>
            <a:r>
              <a:rPr lang="ru-RU" sz="1800">
                <a:hlinkClick r:id="rId5" tooltip="Язычковые музыкальные инструменты"/>
              </a:rPr>
              <a:t>язычковый</a:t>
            </a:r>
            <a:r>
              <a:rPr lang="ru-RU" sz="1800"/>
              <a:t>  клавишный музыкальный инструмент с полным </a:t>
            </a:r>
            <a:r>
              <a:rPr lang="ru-RU" sz="1800">
                <a:hlinkClick r:id="rId6" tooltip="Равномерно темперированный строй"/>
              </a:rPr>
              <a:t>хроматическим звукорядом</a:t>
            </a:r>
            <a:r>
              <a:rPr lang="ru-RU" sz="1800"/>
              <a:t> на правой клавиатуре, басами и готовым (аккордовым) аккомпанементом на левой.</a:t>
            </a:r>
          </a:p>
        </p:txBody>
      </p:sp>
      <p:pic>
        <p:nvPicPr>
          <p:cNvPr id="2" name="52.08 - Аккордео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AutoShape 5" descr="shutterstock_80931583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61447" name="AutoShape 7" descr="shutterstock_8093158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61449" name="AutoShape 9" descr="filarmonia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61450" name="Picture 10" descr="filarmon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</p:spPr>
      </p:pic>
      <p:sp>
        <p:nvSpPr>
          <p:cNvPr id="61451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5888"/>
            <a:ext cx="8229600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1800" b="1"/>
              <a:t>Кларне́т</a:t>
            </a:r>
            <a:r>
              <a:rPr lang="ru-RU" sz="1800"/>
              <a:t> — </a:t>
            </a:r>
            <a:r>
              <a:rPr lang="ru-RU" sz="1800">
                <a:hlinkClick r:id="rId5" tooltip="Язычковые музыкальные инструменты"/>
              </a:rPr>
              <a:t>язычковый</a:t>
            </a:r>
            <a:r>
              <a:rPr lang="ru-RU" sz="1800"/>
              <a:t> </a:t>
            </a:r>
            <a:r>
              <a:rPr lang="ru-RU" sz="1800">
                <a:hlinkClick r:id="rId6" tooltip="Деревянные духовые музыкальные инструменты"/>
              </a:rPr>
              <a:t>деревянный духовой музыкальный инструмент</a:t>
            </a:r>
            <a:r>
              <a:rPr lang="ru-RU" sz="1800"/>
              <a:t> с одинарной тростью. Кларнет обладает широким диапазоном, тёплым, мягким </a:t>
            </a:r>
            <a:r>
              <a:rPr lang="ru-RU" sz="1800">
                <a:hlinkClick r:id="rId7" tooltip="Тембр"/>
              </a:rPr>
              <a:t>тембром</a:t>
            </a:r>
            <a:r>
              <a:rPr lang="ru-RU" sz="1800"/>
              <a:t> и предоставляет исполнителю широкие выразительные возможности.</a:t>
            </a:r>
          </a:p>
        </p:txBody>
      </p:sp>
      <p:pic>
        <p:nvPicPr>
          <p:cNvPr id="2" name="46.02 - Кларнет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5575" y="762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AutoShape 5" descr="maxresdefault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70662" name="Picture 6" descr="maxresdefaul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68413"/>
            <a:ext cx="9144000" cy="5589587"/>
          </a:xfrm>
          <a:prstGeom prst="rect">
            <a:avLst/>
          </a:prstGeom>
          <a:noFill/>
        </p:spPr>
      </p:pic>
      <p:sp>
        <p:nvSpPr>
          <p:cNvPr id="7066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8229600" cy="141763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1800" b="1"/>
              <a:t>Роя́ль</a:t>
            </a:r>
            <a:r>
              <a:rPr lang="ru-RU" sz="1800"/>
              <a:t> (</a:t>
            </a:r>
            <a:r>
              <a:rPr lang="ru-RU" sz="1800">
                <a:hlinkClick r:id="rId5" tooltip="Французский язык"/>
              </a:rPr>
              <a:t>фр.</a:t>
            </a:r>
            <a:r>
              <a:rPr lang="ru-RU" sz="1800"/>
              <a:t> </a:t>
            </a:r>
            <a:r>
              <a:rPr lang="fr-FR" sz="1800" i="1"/>
              <a:t>royal</a:t>
            </a:r>
            <a:r>
              <a:rPr lang="ru-RU" sz="1800"/>
              <a:t> — королевский) — </a:t>
            </a:r>
            <a:r>
              <a:rPr lang="ru-RU" sz="1800">
                <a:hlinkClick r:id="rId6" tooltip="Музыкальный инструмент"/>
              </a:rPr>
              <a:t>музыкальный инструмент</a:t>
            </a:r>
            <a:r>
              <a:rPr lang="ru-RU" sz="1800"/>
              <a:t>, основной вид </a:t>
            </a:r>
            <a:r>
              <a:rPr lang="ru-RU" sz="1800">
                <a:hlinkClick r:id="rId7" tooltip="Фортепиано"/>
              </a:rPr>
              <a:t>фортепиано</a:t>
            </a:r>
            <a:r>
              <a:rPr lang="ru-RU" sz="1800"/>
              <a:t>, в котором </a:t>
            </a:r>
            <a:r>
              <a:rPr lang="ru-RU" sz="1800">
                <a:hlinkClick r:id="rId8" tooltip="Струна (музыкальный инструмент)"/>
              </a:rPr>
              <a:t>струны</a:t>
            </a:r>
            <a:r>
              <a:rPr lang="ru-RU" sz="1800"/>
              <a:t>, </a:t>
            </a:r>
            <a:r>
              <a:rPr lang="ru-RU" sz="1800">
                <a:hlinkClick r:id="rId9" tooltip="Дека (музыка)"/>
              </a:rPr>
              <a:t>дека</a:t>
            </a:r>
            <a:r>
              <a:rPr lang="ru-RU" sz="1800"/>
              <a:t> и механическая часть расположены горизонтально, корпус имеет крыловидную форму, а звуки издаются ударами войлочных молоточков по струнам при помощи клавиш.</a:t>
            </a:r>
          </a:p>
        </p:txBody>
      </p:sp>
      <p:pic>
        <p:nvPicPr>
          <p:cNvPr id="2" name="56.23 - Роял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23850" y="188913"/>
            <a:ext cx="3476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200" b="1" u="sng">
                <a:solidFill>
                  <a:srgbClr val="248FAF"/>
                </a:solidFill>
                <a:latin typeface="Verdana" pitchFamily="34" charset="0"/>
              </a:rPr>
              <a:t>:</a:t>
            </a:r>
            <a:endParaRPr lang="fr-FR" sz="3200" u="sng">
              <a:solidFill>
                <a:srgbClr val="248FAF"/>
              </a:solidFill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827088" y="1125538"/>
            <a:ext cx="763270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180000" rIns="180000" bIns="180000"/>
          <a:lstStyle/>
          <a:p>
            <a:pPr algn="just"/>
            <a:endParaRPr lang="ru-RU" sz="2000" b="1">
              <a:solidFill>
                <a:srgbClr val="248FAF"/>
              </a:solidFill>
              <a:latin typeface="Verdana" pitchFamily="34" charset="0"/>
            </a:endParaRPr>
          </a:p>
        </p:txBody>
      </p:sp>
      <p:pic>
        <p:nvPicPr>
          <p:cNvPr id="3083" name="Picture 11" descr="aj9oD8V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12.Начал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263" y="21676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7" name="Rectangle 11"/>
          <p:cNvSpPr>
            <a:spLocks noGrp="1" noChangeArrowheads="1"/>
          </p:cNvSpPr>
          <p:nvPr>
            <p:ph sz="half" idx="4294967295"/>
          </p:nvPr>
        </p:nvSpPr>
        <p:spPr bwMode="auto">
          <a:xfrm>
            <a:off x="0" y="0"/>
            <a:ext cx="4356100" cy="61547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r>
              <a:rPr lang="ru-RU" sz="2800" b="1"/>
              <a:t>   </a:t>
            </a:r>
            <a:r>
              <a:rPr lang="ru-RU" sz="2000" b="1"/>
              <a:t>Контраба́с</a:t>
            </a:r>
            <a:r>
              <a:rPr lang="ru-RU" sz="2000"/>
              <a:t> (</a:t>
            </a:r>
            <a:r>
              <a:rPr lang="ru-RU" sz="2000">
                <a:hlinkClick r:id="rId4" tooltip="Итальянский язык"/>
              </a:rPr>
              <a:t>итал.</a:t>
            </a:r>
            <a:r>
              <a:rPr lang="ru-RU" sz="2000"/>
              <a:t> </a:t>
            </a:r>
            <a:r>
              <a:rPr lang="it-IT" sz="2000" i="1"/>
              <a:t>contrabbasso или basso</a:t>
            </a:r>
            <a:r>
              <a:rPr lang="ru-RU" sz="2000"/>
              <a:t>) — самый крупный по размерам (около двух метров в высоту) и самый низкий по звучанию из широко используемых </a:t>
            </a:r>
            <a:r>
              <a:rPr lang="ru-RU" sz="2000">
                <a:hlinkClick r:id="rId5" tooltip="Смычковые струнные музыкальные инструменты"/>
              </a:rPr>
              <a:t>смычковых струнных музыкальных инструментов</a:t>
            </a:r>
            <a:r>
              <a:rPr lang="ru-RU" sz="2000"/>
              <a:t>, объединяющий в себе черты скрипичного семейства и семейства </a:t>
            </a:r>
            <a:r>
              <a:rPr lang="ru-RU" sz="2000">
                <a:hlinkClick r:id="rId6" tooltip="Виола"/>
              </a:rPr>
              <a:t>виол</a:t>
            </a:r>
            <a:r>
              <a:rPr lang="ru-RU" sz="2000"/>
              <a:t>.</a:t>
            </a:r>
          </a:p>
        </p:txBody>
      </p:sp>
      <p:sp>
        <p:nvSpPr>
          <p:cNvPr id="75782" name="AutoShape 6" descr="avisaj-kohe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75784" name="AutoShape 8" descr="avisaj-kohe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75785" name="Picture 9" descr="avisaj-kohe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6100" y="0"/>
            <a:ext cx="4787900" cy="6610350"/>
          </a:xfrm>
          <a:prstGeom prst="rect">
            <a:avLst/>
          </a:prstGeom>
          <a:noFill/>
        </p:spPr>
      </p:pic>
      <p:pic>
        <p:nvPicPr>
          <p:cNvPr id="2" name="57.01 - Контраба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9" name="Picture 5" descr="167359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68413"/>
            <a:ext cx="9144000" cy="5589587"/>
          </a:xfrm>
          <a:prstGeom prst="rect">
            <a:avLst/>
          </a:prstGeom>
          <a:noFill/>
        </p:spPr>
      </p:pic>
      <p:sp>
        <p:nvSpPr>
          <p:cNvPr id="727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41763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1800" b="1"/>
              <a:t>Скри́пка</a:t>
            </a:r>
            <a:r>
              <a:rPr lang="ru-RU" sz="1800"/>
              <a:t>  — </a:t>
            </a:r>
            <a:r>
              <a:rPr lang="ru-RU" sz="1800">
                <a:hlinkClick r:id="rId5" tooltip="Струнные смычковые музыкальные инструменты"/>
              </a:rPr>
              <a:t>струнный смычковый музыкальный инструмент</a:t>
            </a:r>
            <a:r>
              <a:rPr lang="ru-RU" sz="1800"/>
              <a:t> высокого </a:t>
            </a:r>
            <a:r>
              <a:rPr lang="ru-RU" sz="1800">
                <a:hlinkClick r:id="rId6" tooltip="Регистр (музыка)"/>
              </a:rPr>
              <a:t>регистра</a:t>
            </a:r>
            <a:r>
              <a:rPr lang="ru-RU" sz="1800"/>
              <a:t>. Имеет народное происхождение. </a:t>
            </a:r>
            <a:r>
              <a:rPr lang="ru-RU" sz="1800">
                <a:hlinkClick r:id="rId7" tooltip="Тембр"/>
              </a:rPr>
              <a:t>Тембр</a:t>
            </a:r>
            <a:r>
              <a:rPr lang="ru-RU" sz="1800"/>
              <a:t> скрипки густой в низком регистре, мягкий в среднем и блестящий в верхнем.</a:t>
            </a:r>
          </a:p>
        </p:txBody>
      </p:sp>
      <p:pic>
        <p:nvPicPr>
          <p:cNvPr id="2" name="59.08 - Скрип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41763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1800" b="1"/>
              <a:t>Электроскрипка</a:t>
            </a:r>
            <a:r>
              <a:rPr lang="ru-RU" sz="1800"/>
              <a:t> — </a:t>
            </a:r>
            <a:r>
              <a:rPr lang="ru-RU" sz="1800" b="1"/>
              <a:t>электрическая скрипка</a:t>
            </a:r>
            <a:r>
              <a:rPr lang="ru-RU" sz="1800"/>
              <a:t> — совмещение </a:t>
            </a:r>
            <a:r>
              <a:rPr lang="ru-RU" sz="1800">
                <a:hlinkClick r:id="rId4" tooltip="Скрипка"/>
              </a:rPr>
              <a:t>акустической скрипки</a:t>
            </a:r>
            <a:r>
              <a:rPr lang="ru-RU" sz="1800"/>
              <a:t> с электронными средствами. В электроскрипке обычно используют  </a:t>
            </a:r>
            <a:r>
              <a:rPr lang="ru-RU" sz="1800">
                <a:hlinkClick r:id="rId5" tooltip="Магнетизм"/>
              </a:rPr>
              <a:t>магнитный</a:t>
            </a:r>
            <a:r>
              <a:rPr lang="ru-RU" sz="1800"/>
              <a:t> или </a:t>
            </a:r>
            <a:r>
              <a:rPr lang="ru-RU" sz="1800">
                <a:hlinkClick r:id="rId6" tooltip="Пьезоэлектрический эффект"/>
              </a:rPr>
              <a:t>пьезоэлектрический</a:t>
            </a:r>
            <a:r>
              <a:rPr lang="ru-RU" sz="1800"/>
              <a:t> </a:t>
            </a:r>
            <a:r>
              <a:rPr lang="ru-RU" sz="1800">
                <a:hlinkClick r:id="rId7" tooltip="Звукосниматель"/>
              </a:rPr>
              <a:t>звукосниматель</a:t>
            </a:r>
            <a:endParaRPr lang="ru-RU" sz="180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4757" name="Picture 5" descr="970880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981075"/>
            <a:ext cx="9144000" cy="5876925"/>
          </a:xfrm>
          <a:prstGeom prst="rect">
            <a:avLst/>
          </a:prstGeom>
          <a:noFill/>
        </p:spPr>
      </p:pic>
      <p:pic>
        <p:nvPicPr>
          <p:cNvPr id="2" name="58.03 - Электроскрип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3" name="Picture 5" descr="1896857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0" y="3324225"/>
            <a:ext cx="4762500" cy="3533775"/>
          </a:xfrm>
          <a:prstGeom prst="rect">
            <a:avLst/>
          </a:prstGeom>
          <a:noFill/>
        </p:spPr>
      </p:pic>
      <p:pic>
        <p:nvPicPr>
          <p:cNvPr id="63495" name="Picture 7" descr="phonic_cruise300_s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3125"/>
            <a:ext cx="4257675" cy="4714875"/>
          </a:xfrm>
          <a:prstGeom prst="rect">
            <a:avLst/>
          </a:prstGeom>
          <a:noFill/>
        </p:spPr>
      </p:pic>
      <p:sp>
        <p:nvSpPr>
          <p:cNvPr id="63496" name="Rectangle 8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3600">
                <a:solidFill>
                  <a:srgbClr val="CC0000"/>
                </a:solidFill>
              </a:rPr>
              <a:t>Необходимое оборудование для ансамбля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presentacii.ru/documents_2/8bf03f44c3b9d0b49d792d0ebaa8c784/img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presentacii.ru/documents_2/8bf03f44c3b9d0b49d792d0ebaa8c784/img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presentacii.ru/documents_2/8bf03f44c3b9d0b49d792d0ebaa8c784/img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://900igr.net/up/datas/159333/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268538" y="692150"/>
            <a:ext cx="6624637" cy="54340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buFontTx/>
              <a:buNone/>
            </a:pPr>
            <a:r>
              <a:rPr lang="ru-RU" b="1"/>
              <a:t>   </a:t>
            </a:r>
            <a:r>
              <a:rPr lang="ru-RU" b="1">
                <a:solidFill>
                  <a:srgbClr val="CC0000"/>
                </a:solidFill>
              </a:rPr>
              <a:t>Ансамбль</a:t>
            </a:r>
            <a:r>
              <a:rPr lang="ru-RU">
                <a:solidFill>
                  <a:srgbClr val="CC0000"/>
                </a:solidFill>
              </a:rPr>
              <a:t> (от фр. </a:t>
            </a:r>
            <a:r>
              <a:rPr lang="ru-RU" b="1">
                <a:solidFill>
                  <a:srgbClr val="CC0000"/>
                </a:solidFill>
              </a:rPr>
              <a:t>ensemble</a:t>
            </a:r>
            <a:r>
              <a:rPr lang="ru-RU">
                <a:solidFill>
                  <a:srgbClr val="CC0000"/>
                </a:solidFill>
              </a:rPr>
              <a:t> — </a:t>
            </a:r>
            <a:r>
              <a:rPr lang="ru-RU" b="1">
                <a:solidFill>
                  <a:srgbClr val="CC0000"/>
                </a:solidFill>
              </a:rPr>
              <a:t>вместе</a:t>
            </a:r>
            <a:r>
              <a:rPr lang="ru-RU">
                <a:solidFill>
                  <a:srgbClr val="CC0000"/>
                </a:solidFill>
              </a:rPr>
              <a:t>, </a:t>
            </a:r>
            <a:r>
              <a:rPr lang="ru-RU" b="1">
                <a:solidFill>
                  <a:srgbClr val="CC0000"/>
                </a:solidFill>
              </a:rPr>
              <a:t>множество</a:t>
            </a:r>
            <a:r>
              <a:rPr lang="ru-RU">
                <a:solidFill>
                  <a:srgbClr val="CC0000"/>
                </a:solidFill>
              </a:rPr>
              <a:t>) — означает совместное исполнение музыкального произведения несколькими участниками, излюбленный с давних времен тип музицирования.</a:t>
            </a:r>
            <a:r>
              <a:rPr lang="ru-R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3200">
                <a:solidFill>
                  <a:srgbClr val="CC0000"/>
                </a:solidFill>
              </a:rPr>
              <a:t>На каких</a:t>
            </a:r>
            <a:r>
              <a:rPr lang="en-US" sz="3200">
                <a:solidFill>
                  <a:srgbClr val="CC0000"/>
                </a:solidFill>
              </a:rPr>
              <a:t> </a:t>
            </a:r>
            <a:r>
              <a:rPr lang="ru-RU" sz="3200">
                <a:solidFill>
                  <a:srgbClr val="CC0000"/>
                </a:solidFill>
              </a:rPr>
              <a:t>же музыкальных инструментах исполняют музыкальные произведения в эстрадных ансамблях</a:t>
            </a:r>
            <a:r>
              <a:rPr lang="en-US" sz="3200">
                <a:solidFill>
                  <a:srgbClr val="CC0000"/>
                </a:solidFill>
              </a:rPr>
              <a:t>?</a:t>
            </a:r>
            <a:endParaRPr lang="ru-RU" sz="3200">
              <a:solidFill>
                <a:srgbClr val="CC0000"/>
              </a:solidFill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2276475"/>
            <a:ext cx="7427912" cy="38496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9639" name="Picture 7" descr="1ebb65ef126b54c4eaf419029d24d2f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3238"/>
            <a:ext cx="9144000" cy="50847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827088" y="1125538"/>
            <a:ext cx="763270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180000" rIns="180000" bIns="180000"/>
          <a:lstStyle/>
          <a:p>
            <a:pPr algn="just"/>
            <a:endParaRPr lang="ru-RU" sz="2000" b="1">
              <a:solidFill>
                <a:srgbClr val="248FAF"/>
              </a:solidFill>
              <a:latin typeface="Verdana" pitchFamily="34" charset="0"/>
            </a:endParaRPr>
          </a:p>
        </p:txBody>
      </p:sp>
      <p:pic>
        <p:nvPicPr>
          <p:cNvPr id="29700" name="Picture 4" descr="c475a19261da6af93ac8558590d9976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28775"/>
            <a:ext cx="9144000" cy="5229225"/>
          </a:xfrm>
          <a:prstGeom prst="rect">
            <a:avLst/>
          </a:prstGeom>
          <a:noFill/>
        </p:spPr>
      </p:pic>
      <p:sp>
        <p:nvSpPr>
          <p:cNvPr id="2970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4843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2000" b="1">
                <a:solidFill>
                  <a:srgbClr val="CC0000"/>
                </a:solidFill>
              </a:rPr>
              <a:t>Синтеза́тор</a:t>
            </a:r>
            <a:r>
              <a:rPr lang="ru-RU" sz="2000">
                <a:solidFill>
                  <a:srgbClr val="CC0000"/>
                </a:solidFill>
              </a:rPr>
              <a:t>  — </a:t>
            </a:r>
            <a:r>
              <a:rPr lang="ru-RU" sz="2000">
                <a:solidFill>
                  <a:srgbClr val="CC0000"/>
                </a:solidFill>
                <a:hlinkClick r:id="rId5" tooltip="Электронные музыкальные инструменты"/>
              </a:rPr>
              <a:t>электронный музыкальный инструмент</a:t>
            </a:r>
            <a:r>
              <a:rPr lang="ru-RU" sz="2000">
                <a:solidFill>
                  <a:srgbClr val="CC0000"/>
                </a:solidFill>
              </a:rPr>
              <a:t>, создающий (</a:t>
            </a:r>
            <a:r>
              <a:rPr lang="ru-RU" sz="2000">
                <a:solidFill>
                  <a:srgbClr val="CC0000"/>
                </a:solidFill>
                <a:hlinkClick r:id="rId6" tooltip="Синтез"/>
              </a:rPr>
              <a:t>синтезирующий</a:t>
            </a:r>
            <a:r>
              <a:rPr lang="ru-RU" sz="2000">
                <a:solidFill>
                  <a:srgbClr val="CC0000"/>
                </a:solidFill>
              </a:rPr>
              <a:t>) </a:t>
            </a:r>
            <a:r>
              <a:rPr lang="ru-RU" sz="2000">
                <a:solidFill>
                  <a:srgbClr val="CC0000"/>
                </a:solidFill>
                <a:hlinkClick r:id="rId7" tooltip="Звук"/>
              </a:rPr>
              <a:t>звук</a:t>
            </a:r>
            <a:r>
              <a:rPr lang="ru-RU" sz="2000">
                <a:solidFill>
                  <a:srgbClr val="CC0000"/>
                </a:solidFill>
              </a:rPr>
              <a:t> при помощи одного или нескольких </a:t>
            </a:r>
            <a:r>
              <a:rPr lang="ru-RU" sz="2000">
                <a:solidFill>
                  <a:srgbClr val="CC0000"/>
                </a:solidFill>
                <a:hlinkClick r:id="rId8" tooltip="Электрический генератор"/>
              </a:rPr>
              <a:t>генераторов</a:t>
            </a:r>
            <a:r>
              <a:rPr lang="ru-RU" sz="2000">
                <a:solidFill>
                  <a:srgbClr val="CC0000"/>
                </a:solidFill>
              </a:rPr>
              <a:t> звуковых волн.</a:t>
            </a:r>
            <a:br>
              <a:rPr lang="ru-RU" sz="2000">
                <a:solidFill>
                  <a:srgbClr val="CC0000"/>
                </a:solidFill>
              </a:rPr>
            </a:br>
            <a:r>
              <a:rPr lang="ru-RU" sz="2000">
                <a:solidFill>
                  <a:srgbClr val="CC0000"/>
                </a:solidFill>
              </a:rPr>
              <a:t> Синтезатор, выполненный в виде корпуса с клавиатурой, называется </a:t>
            </a:r>
            <a:r>
              <a:rPr lang="ru-RU" sz="2000" i="1">
                <a:solidFill>
                  <a:srgbClr val="CC0000"/>
                </a:solidFill>
              </a:rPr>
              <a:t>клавишным синтезатором</a:t>
            </a:r>
            <a:r>
              <a:rPr lang="ru-RU" sz="2000">
                <a:solidFill>
                  <a:srgbClr val="CC0000"/>
                </a:solidFill>
              </a:rPr>
              <a:t>.</a:t>
            </a:r>
            <a:br>
              <a:rPr lang="ru-RU" sz="2000">
                <a:solidFill>
                  <a:srgbClr val="CC0000"/>
                </a:solidFill>
              </a:rPr>
            </a:br>
            <a:endParaRPr lang="ru-RU" sz="2000">
              <a:solidFill>
                <a:srgbClr val="CC0000"/>
              </a:solidFill>
            </a:endParaRPr>
          </a:p>
        </p:txBody>
      </p:sp>
      <p:pic>
        <p:nvPicPr>
          <p:cNvPr id="2" name="48.04 - Синтезатор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2288" y="8207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6287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/>
              <a:t> </a:t>
            </a:r>
            <a:r>
              <a:rPr lang="ru-RU" sz="2000" b="1"/>
              <a:t>Соло-гитара</a:t>
            </a:r>
            <a:r>
              <a:rPr lang="ru-RU" sz="2000"/>
              <a:t> (</a:t>
            </a:r>
            <a:r>
              <a:rPr lang="ru-RU" sz="2000">
                <a:hlinkClick r:id="rId4" tooltip="Английский язык"/>
              </a:rPr>
              <a:t>англ.</a:t>
            </a:r>
            <a:r>
              <a:rPr lang="ru-RU" sz="2000"/>
              <a:t> </a:t>
            </a:r>
            <a:r>
              <a:rPr lang="ru-RU" sz="2000" i="1"/>
              <a:t>Solo guitar или </a:t>
            </a:r>
            <a:r>
              <a:rPr lang="ru-RU" sz="2000" i="1">
                <a:hlinkClick r:id="rId4" tooltip="Английский язык"/>
              </a:rPr>
              <a:t>англ.</a:t>
            </a:r>
            <a:r>
              <a:rPr lang="ru-RU" sz="2000" i="1"/>
              <a:t> Lead guitar) — </a:t>
            </a:r>
            <a:r>
              <a:rPr lang="ru-RU" sz="2000" i="1">
                <a:hlinkClick r:id="rId5" tooltip="Гитара"/>
              </a:rPr>
              <a:t>гитара</a:t>
            </a:r>
            <a:r>
              <a:rPr lang="ru-RU" sz="2000" i="1"/>
              <a:t>, роль которой в коллективе — создавать (играть) некие мелодические линии, подобно </a:t>
            </a:r>
            <a:r>
              <a:rPr lang="ru-RU" sz="2000" i="1">
                <a:hlinkClick r:id="rId6" tooltip="Голос"/>
              </a:rPr>
              <a:t>голосу</a:t>
            </a:r>
            <a:r>
              <a:rPr lang="ru-RU" sz="2000" i="1"/>
              <a:t>.</a:t>
            </a:r>
            <a:r>
              <a:rPr lang="ru-RU" sz="2400" i="1"/>
              <a:t> 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28" name="Picture 8" descr="13313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484313"/>
            <a:ext cx="9144000" cy="5373687"/>
          </a:xfrm>
          <a:prstGeom prst="rect">
            <a:avLst/>
          </a:prstGeom>
          <a:noFill/>
        </p:spPr>
      </p:pic>
      <p:pic>
        <p:nvPicPr>
          <p:cNvPr id="2" name="45.01-Соло-гитар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544" y="8747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2" name="Rectangle 14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2000" b="1"/>
              <a:t>Ритм-гита́ра</a:t>
            </a:r>
            <a:r>
              <a:rPr lang="ru-RU" sz="2000"/>
              <a:t> (</a:t>
            </a:r>
            <a:r>
              <a:rPr lang="ru-RU" sz="2000">
                <a:hlinkClick r:id="rId4" tooltip="Английский язык"/>
              </a:rPr>
              <a:t>англ.</a:t>
            </a:r>
            <a:r>
              <a:rPr lang="ru-RU" sz="2000"/>
              <a:t> </a:t>
            </a:r>
            <a:r>
              <a:rPr lang="ru-RU" sz="2000" i="1"/>
              <a:t>rhythm guitar</a:t>
            </a:r>
            <a:r>
              <a:rPr lang="ru-RU" sz="2000"/>
              <a:t>) — </a:t>
            </a:r>
            <a:r>
              <a:rPr lang="ru-RU" sz="2000">
                <a:hlinkClick r:id="rId5" tooltip="Гитара"/>
              </a:rPr>
              <a:t>гитара</a:t>
            </a:r>
            <a:r>
              <a:rPr lang="ru-RU" sz="2000"/>
              <a:t>, предназначенная для исполнения </a:t>
            </a:r>
            <a:r>
              <a:rPr lang="ru-RU" sz="2000">
                <a:hlinkClick r:id="rId6" tooltip="Ритм"/>
              </a:rPr>
              <a:t>ритмических</a:t>
            </a:r>
            <a:r>
              <a:rPr lang="ru-RU" sz="2000"/>
              <a:t> партий. Основная функция ритм-гитариста в современном ансамбле состоит, как правило, в исполнении последовательности </a:t>
            </a:r>
            <a:r>
              <a:rPr lang="ru-RU" sz="2000">
                <a:hlinkClick r:id="rId7" tooltip="Аккорд"/>
              </a:rPr>
              <a:t>аккордов</a:t>
            </a:r>
            <a:r>
              <a:rPr lang="ru-RU" sz="2000"/>
              <a:t> или </a:t>
            </a:r>
            <a:r>
              <a:rPr lang="ru-RU" sz="2000">
                <a:hlinkClick r:id="rId8" tooltip="Рифф (музыка)"/>
              </a:rPr>
              <a:t>риффов</a:t>
            </a:r>
            <a:r>
              <a:rPr lang="ru-RU" sz="2000"/>
              <a:t>. </a:t>
            </a:r>
          </a:p>
        </p:txBody>
      </p:sp>
      <p:sp>
        <p:nvSpPr>
          <p:cNvPr id="32775" name="AutoShape 7" descr="3423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32777" name="AutoShape 9" descr="3423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32779" name="AutoShape 11" descr="3423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32781" name="AutoShape 13" descr="playingbarre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32784" name="AutoShape 16" descr="playingbarr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32785" name="Picture 17" descr="playingbarr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557338"/>
            <a:ext cx="9144000" cy="5300662"/>
          </a:xfrm>
          <a:prstGeom prst="rect">
            <a:avLst/>
          </a:prstGeom>
          <a:noFill/>
        </p:spPr>
      </p:pic>
      <p:pic>
        <p:nvPicPr>
          <p:cNvPr id="2" name="47.03 - Ритм-гитар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5576" y="11247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274638"/>
            <a:ext cx="8713788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2000">
                <a:solidFill>
                  <a:srgbClr val="CC0000"/>
                </a:solidFill>
              </a:rPr>
              <a:t>С технической стороны инструменты не делятся на соло и ритм гитары. Разница проявляется исключительно в исполняемых партиях</a:t>
            </a:r>
            <a:endParaRPr lang="ru-RU" sz="4000">
              <a:solidFill>
                <a:srgbClr val="CC0000"/>
              </a:solidFill>
            </a:endParaRPr>
          </a:p>
        </p:txBody>
      </p:sp>
      <p:pic>
        <p:nvPicPr>
          <p:cNvPr id="34821" name="Picture 5" descr="instrument-elektrogitara-lak-0a8311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5538"/>
            <a:ext cx="9144000" cy="6911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2000" b="1">
                <a:solidFill>
                  <a:srgbClr val="CC0000"/>
                </a:solidFill>
              </a:rPr>
              <a:t>Бас-гитара -</a:t>
            </a:r>
            <a:r>
              <a:rPr lang="ru-RU" sz="2000">
                <a:solidFill>
                  <a:srgbClr val="CC0000"/>
                </a:solidFill>
              </a:rPr>
              <a:t> (также называемая </a:t>
            </a:r>
            <a:r>
              <a:rPr lang="ru-RU" sz="2000" b="1">
                <a:solidFill>
                  <a:srgbClr val="CC0000"/>
                </a:solidFill>
              </a:rPr>
              <a:t>электрической бас-гитарой</a:t>
            </a:r>
            <a:r>
              <a:rPr lang="ru-RU" sz="2000">
                <a:solidFill>
                  <a:srgbClr val="CC0000"/>
                </a:solidFill>
              </a:rPr>
              <a:t> или просто </a:t>
            </a:r>
            <a:r>
              <a:rPr lang="ru-RU" sz="2000" b="1">
                <a:solidFill>
                  <a:srgbClr val="CC0000"/>
                </a:solidFill>
              </a:rPr>
              <a:t>басом</a:t>
            </a:r>
            <a:r>
              <a:rPr lang="ru-RU" sz="2000">
                <a:solidFill>
                  <a:srgbClr val="CC0000"/>
                </a:solidFill>
              </a:rPr>
              <a:t>) — струнно-щипковый </a:t>
            </a:r>
            <a:r>
              <a:rPr lang="ru-RU" sz="2000">
                <a:solidFill>
                  <a:srgbClr val="CC0000"/>
                </a:solidFill>
                <a:hlinkClick r:id="rId4" tooltip="Музыкальный инструмент"/>
              </a:rPr>
              <a:t>музыкальный инструмент</a:t>
            </a:r>
            <a:r>
              <a:rPr lang="ru-RU" sz="2000">
                <a:solidFill>
                  <a:srgbClr val="CC0000"/>
                </a:solidFill>
              </a:rPr>
              <a:t>, предназначенный для игры в </a:t>
            </a:r>
            <a:r>
              <a:rPr lang="ru-RU" sz="2000">
                <a:solidFill>
                  <a:srgbClr val="CC0000"/>
                </a:solidFill>
                <a:hlinkClick r:id="rId5" tooltip="Бас"/>
              </a:rPr>
              <a:t>басовом</a:t>
            </a:r>
            <a:r>
              <a:rPr lang="ru-RU" sz="2000">
                <a:solidFill>
                  <a:srgbClr val="CC0000"/>
                </a:solidFill>
              </a:rPr>
              <a:t> </a:t>
            </a:r>
            <a:r>
              <a:rPr lang="ru-RU" sz="2000">
                <a:solidFill>
                  <a:srgbClr val="CC0000"/>
                </a:solidFill>
                <a:hlinkClick r:id="rId6" tooltip="Диапазон частот"/>
              </a:rPr>
              <a:t>диапазоне</a:t>
            </a:r>
            <a:r>
              <a:rPr lang="ru-RU" sz="2000">
                <a:solidFill>
                  <a:srgbClr val="CC0000"/>
                </a:solidFill>
              </a:rPr>
              <a:t>. </a:t>
            </a:r>
            <a:br>
              <a:rPr lang="ru-RU" sz="2000">
                <a:solidFill>
                  <a:srgbClr val="CC0000"/>
                </a:solidFill>
              </a:rPr>
            </a:br>
            <a:r>
              <a:rPr lang="ru-RU" sz="2000">
                <a:solidFill>
                  <a:srgbClr val="CC0000"/>
                </a:solidFill>
              </a:rPr>
              <a:t>На нём играют преимущественно пальцами, но допустима и игра медиатором.</a:t>
            </a:r>
          </a:p>
        </p:txBody>
      </p:sp>
      <p:pic>
        <p:nvPicPr>
          <p:cNvPr id="36869" name="Picture 5" descr="2ade1cda-1ce2-4836-aafc-9adabf11318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916113"/>
            <a:ext cx="9144000" cy="4941887"/>
          </a:xfrm>
          <a:prstGeom prst="rect">
            <a:avLst/>
          </a:prstGeom>
          <a:noFill/>
        </p:spPr>
      </p:pic>
      <p:pic>
        <p:nvPicPr>
          <p:cNvPr id="2" name="55.45 - Бас-гитар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90</Words>
  <Application>Microsoft Office PowerPoint</Application>
  <PresentationFormat>Экран (4:3)</PresentationFormat>
  <Paragraphs>34</Paragraphs>
  <Slides>24</Slides>
  <Notes>0</Notes>
  <HiddenSlides>0</HiddenSlides>
  <MMClips>18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Modèle par défaut</vt:lpstr>
      <vt:lpstr>Презентация PowerPoint</vt:lpstr>
      <vt:lpstr>Презентация PowerPoint</vt:lpstr>
      <vt:lpstr>Презентация PowerPoint</vt:lpstr>
      <vt:lpstr>На каких же музыкальных инструментах исполняют музыкальные произведения в эстрадных ансамблях?</vt:lpstr>
      <vt:lpstr>Синтеза́тор  — электронный музыкальный инструмент, создающий (синтезирующий) звук при помощи одного или нескольких генераторов звуковых волн.  Синтезатор, выполненный в виде корпуса с клавиатурой, называется клавишным синтезатором. </vt:lpstr>
      <vt:lpstr> Соло-гитара (англ. Solo guitar или англ. Lead guitar) — гитара, роль которой в коллективе — создавать (играть) некие мелодические линии, подобно голосу. </vt:lpstr>
      <vt:lpstr>Ритм-гита́ра (англ. rhythm guitar) — гитара, предназначенная для исполнения ритмических партий. Основная функция ритм-гитариста в современном ансамбле состоит, как правило, в исполнении последовательности аккордов или риффов. </vt:lpstr>
      <vt:lpstr>С технической стороны инструменты не делятся на соло и ритм гитары. Разница проявляется исключительно в исполняемых партиях</vt:lpstr>
      <vt:lpstr>Бас-гитара - (также называемая электрической бас-гитарой или просто басом) — струнно-щипковый музыкальный инструмент, предназначенный для игры в басовом диапазоне.  На нём играют преимущественно пальцами, но допустима и игра медиатором.</vt:lpstr>
      <vt:lpstr>Уда́рная устано́вка — набор барабанов, тарелок и других ударных инструментов, приспособленный для удобной игры барабанщика.  </vt:lpstr>
      <vt:lpstr> Электронная ударная установка. Вместо инструментов используются более компактные и бесшумные пэды. Пэд похож на цилиндр, диаметром от 6 до 12 дюймов, при высоте от 1 до 3 дюймов, в котором расположен датчик (или несколько), «снимающий» удар. Сигналы от датчиков направляются в электронный модуль, обрабатывающий удары. На электронных барабанах удобно заниматься в домашних условиях, так как они бесшумные и есть возможность регулировать громкость звука.</vt:lpstr>
      <vt:lpstr>Цифровая ударная установка. Чаще всего это набор MIDI звуков в специальных программах или программно аппаратных комплексах (драм-машина). Даже не умеющий играть на барабанах может набрать партию ударных и использовать на выступлении или для записи. </vt:lpstr>
      <vt:lpstr>Фле́йта — общее название для ряда музыкальных духовых инструментов из группы деревянных духовых. В отличие от других духовых инструментов, у флейты звуки образуются в результате рассекания потока воздуха о грань, вместо использования язычка. </vt:lpstr>
      <vt:lpstr>Саксофо́н — тростевой духовой музыкальный инструмент, Является одним из основных инструментов джаза и родственных ему жанров, а также эстрадной музыки. Инструмент обладает полным и мощным звучанием, певучим тембром и большой технической подвижностью.</vt:lpstr>
      <vt:lpstr>Труба́  — медный духовой музыкальный инструментальтово-сопранового регистра, самый высокий по звучанию среди медных духовых. Обладает ярким, блестящим тембром, используется как сольный инструмент в оркестрах, а также в джазе и других жанрах.</vt:lpstr>
      <vt:lpstr>Тромбо́н — медный духовой музыкальный инструмент басово-тенорового регистра, разнообразный по штрихам и технически подвижный инструмент, обладает ярким, блестящим тембром в среднем и верхнем регистрах, сумрачным — в нижнем. </vt:lpstr>
      <vt:lpstr>Аккордео́н — язычковый  клавишный музыкальный инструмент с полным хроматическим звукорядом на правой клавиатуре, басами и готовым (аккордовым) аккомпанементом на левой.</vt:lpstr>
      <vt:lpstr>Кларне́т — язычковый деревянный духовой музыкальный инструмент с одинарной тростью. Кларнет обладает широким диапазоном, тёплым, мягким тембром и предоставляет исполнителю широкие выразительные возможности.</vt:lpstr>
      <vt:lpstr>Роя́ль (фр. royal — королевский) — музыкальный инструмент, основной вид фортепиано, в котором струны, дека и механическая часть расположены горизонтально, корпус имеет крыловидную форму, а звуки издаются ударами войлочных молоточков по струнам при помощи клавиш.</vt:lpstr>
      <vt:lpstr>Презентация PowerPoint</vt:lpstr>
      <vt:lpstr>Скри́пка  — струнный смычковый музыкальный инструмент высокого регистра. Имеет народное происхождение. Тембр скрипки густой в низком регистре, мягкий в среднем и блестящий в верхнем.</vt:lpstr>
      <vt:lpstr>Электроскрипка — электрическая скрипка — совмещение акустической скрипки с электронными средствами. В электроскрипке обычно используют  магнитный или пьезоэлектрический звукосниматель</vt:lpstr>
      <vt:lpstr>Необходимое оборудование для ансамбля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Guitarist and Flowers</dc:title>
  <dc:creator>www.powerpointstyles.com</dc:creator>
  <cp:lastModifiedBy>RePack by Diakov</cp:lastModifiedBy>
  <cp:revision>74</cp:revision>
  <dcterms:created xsi:type="dcterms:W3CDTF">2009-03-23T15:23:24Z</dcterms:created>
  <dcterms:modified xsi:type="dcterms:W3CDTF">2018-04-03T13:53:59Z</dcterms:modified>
</cp:coreProperties>
</file>