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8"/>
  </p:notesMasterIdLst>
  <p:handoutMasterIdLst>
    <p:handoutMasterId r:id="rId39"/>
  </p:handoutMasterIdLst>
  <p:sldIdLst>
    <p:sldId id="260" r:id="rId2"/>
    <p:sldId id="296" r:id="rId3"/>
    <p:sldId id="261" r:id="rId4"/>
    <p:sldId id="267" r:id="rId5"/>
    <p:sldId id="298" r:id="rId6"/>
    <p:sldId id="275" r:id="rId7"/>
    <p:sldId id="285" r:id="rId8"/>
    <p:sldId id="301" r:id="rId9"/>
    <p:sldId id="299" r:id="rId10"/>
    <p:sldId id="300" r:id="rId11"/>
    <p:sldId id="274" r:id="rId12"/>
    <p:sldId id="276" r:id="rId13"/>
    <p:sldId id="288" r:id="rId14"/>
    <p:sldId id="272" r:id="rId15"/>
    <p:sldId id="314" r:id="rId16"/>
    <p:sldId id="319" r:id="rId17"/>
    <p:sldId id="271" r:id="rId18"/>
    <p:sldId id="289" r:id="rId19"/>
    <p:sldId id="290" r:id="rId20"/>
    <p:sldId id="292" r:id="rId21"/>
    <p:sldId id="291" r:id="rId22"/>
    <p:sldId id="293" r:id="rId23"/>
    <p:sldId id="294" r:id="rId24"/>
    <p:sldId id="295" r:id="rId25"/>
    <p:sldId id="297" r:id="rId26"/>
    <p:sldId id="318" r:id="rId27"/>
    <p:sldId id="312" r:id="rId28"/>
    <p:sldId id="317" r:id="rId29"/>
    <p:sldId id="316" r:id="rId30"/>
    <p:sldId id="313" r:id="rId31"/>
    <p:sldId id="302" r:id="rId32"/>
    <p:sldId id="305" r:id="rId33"/>
    <p:sldId id="309" r:id="rId34"/>
    <p:sldId id="308" r:id="rId35"/>
    <p:sldId id="286" r:id="rId36"/>
    <p:sldId id="32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5050"/>
    <a:srgbClr val="FFFFCC"/>
    <a:srgbClr val="FFCC66"/>
    <a:srgbClr val="FF99FF"/>
    <a:srgbClr val="DDDDDD"/>
    <a:srgbClr val="99CCFF"/>
    <a:srgbClr val="000066"/>
    <a:srgbClr val="FFFF66"/>
    <a:srgbClr val="ECE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02" autoAdjust="0"/>
    <p:restoredTop sz="94709" autoAdjust="0"/>
  </p:normalViewPr>
  <p:slideViewPr>
    <p:cSldViewPr>
      <p:cViewPr>
        <p:scale>
          <a:sx n="72" d="100"/>
          <a:sy n="72" d="100"/>
        </p:scale>
        <p:origin x="-75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8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35279654917574"/>
          <c:y val="1.4833186702978961E-3"/>
          <c:w val="0.62083333333333512"/>
          <c:h val="0.931250000000000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DDDDDD"/>
              </a:solidFill>
            </a:ln>
          </c:spP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0"/>
                  <c:y val="0.121875000000000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хороший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0.33330000000000115</c:v>
                </c:pt>
                <c:pt idx="1">
                  <c:v>0.58329999999999949</c:v>
                </c:pt>
                <c:pt idx="2">
                  <c:v>8.3300000000000041E-2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"/>
      </c:pieChart>
    </c:plotArea>
    <c:legend>
      <c:legendPos val="r"/>
      <c:layout>
        <c:manualLayout>
          <c:xMode val="edge"/>
          <c:yMode val="edge"/>
          <c:x val="0.74503039658708925"/>
          <c:y val="5.0854084645669304E-2"/>
          <c:w val="0.25496960341291242"/>
          <c:h val="0.429541830708661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60489909125458E-2"/>
          <c:y val="4.0608465608465608E-2"/>
          <c:w val="0.61790728529805961"/>
          <c:h val="0.916137566137565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к обществу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к труду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отношение к людям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отношение к себе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отношение к культуре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005312"/>
        <c:axId val="113006848"/>
        <c:axId val="0"/>
      </c:bar3DChart>
      <c:catAx>
        <c:axId val="113005312"/>
        <c:scaling>
          <c:orientation val="minMax"/>
        </c:scaling>
        <c:delete val="1"/>
        <c:axPos val="b"/>
        <c:majorTickMark val="out"/>
        <c:minorTickMark val="none"/>
        <c:tickLblPos val="none"/>
        <c:crossAx val="113006848"/>
        <c:crosses val="autoZero"/>
        <c:auto val="1"/>
        <c:lblAlgn val="ctr"/>
        <c:lblOffset val="100"/>
        <c:noMultiLvlLbl val="0"/>
      </c:catAx>
      <c:valAx>
        <c:axId val="113006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005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94545427105983"/>
          <c:y val="9.569216998464412E-3"/>
          <c:w val="0.27405454572894156"/>
          <c:h val="0.801696473598610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2980945697924E-2"/>
          <c:y val="9.5837815668450746E-2"/>
          <c:w val="0.91508229425312171"/>
          <c:h val="0.678877780168356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экспертное решение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dLbls>
            <c:dLbl>
              <c:idx val="0"/>
              <c:layout>
                <c:manualLayout>
                  <c:x val="-3.9683090767692476E-2"/>
                  <c:y val="7.5930598237453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334370255156855E-2"/>
                  <c:y val="-4.2183665687474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636929230085592E-2"/>
                  <c:y val="5.0620398824969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27385846017124E-2"/>
                  <c:y val="6.7493865099958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394882050142627E-2"/>
                  <c:y val="5.4838765393716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227696922564198E-2"/>
                  <c:y val="9.0694881228069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515905640114125E-2"/>
                  <c:y val="6.538468181558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985649742621192E-2"/>
                  <c:y val="6.1166315246837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7636929230085592E-2"/>
                  <c:y val="5.6947948678089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925137947635452E-2"/>
                  <c:y val="5.905713196246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0576417435099695E-2"/>
                  <c:y val="-4.4292848971847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864626152649705E-2"/>
                  <c:y val="6.538468181558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Саша Ч.</c:v>
                </c:pt>
                <c:pt idx="1">
                  <c:v>Соня З.</c:v>
                </c:pt>
                <c:pt idx="2">
                  <c:v>Слава М. </c:v>
                </c:pt>
                <c:pt idx="3">
                  <c:v>Алина Г.</c:v>
                </c:pt>
                <c:pt idx="4">
                  <c:v>Леша А.</c:v>
                </c:pt>
                <c:pt idx="5">
                  <c:v>Влад А.</c:v>
                </c:pt>
                <c:pt idx="6">
                  <c:v>Софья Х. </c:v>
                </c:pt>
                <c:pt idx="7">
                  <c:v>Слава В.</c:v>
                </c:pt>
                <c:pt idx="8">
                  <c:v>Бронислав М.</c:v>
                </c:pt>
                <c:pt idx="9">
                  <c:v>Артем М.</c:v>
                </c:pt>
                <c:pt idx="10">
                  <c:v>Захар Г.</c:v>
                </c:pt>
                <c:pt idx="11">
                  <c:v>Антон С.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2.9</c:v>
                </c:pt>
                <c:pt idx="1">
                  <c:v>2.9</c:v>
                </c:pt>
                <c:pt idx="2">
                  <c:v>2.9</c:v>
                </c:pt>
                <c:pt idx="3">
                  <c:v>2.92</c:v>
                </c:pt>
                <c:pt idx="4">
                  <c:v>2.1</c:v>
                </c:pt>
                <c:pt idx="5">
                  <c:v>2.7</c:v>
                </c:pt>
                <c:pt idx="6">
                  <c:v>2.4</c:v>
                </c:pt>
                <c:pt idx="7">
                  <c:v>2.2999999999999998</c:v>
                </c:pt>
                <c:pt idx="8">
                  <c:v>2.2000000000000002</c:v>
                </c:pt>
                <c:pt idx="9">
                  <c:v>2.5</c:v>
                </c:pt>
                <c:pt idx="10">
                  <c:v>2.2999999999999998</c:v>
                </c:pt>
                <c:pt idx="11">
                  <c:v>1.8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самооценка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66FFCC"/>
              </a:solidFill>
            </c:spPr>
          </c:marker>
          <c:dLbls>
            <c:dLbl>
              <c:idx val="0"/>
              <c:layout>
                <c:manualLayout>
                  <c:x val="-3.0864626152649687E-2"/>
                  <c:y val="-4.6402032256221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985649742621192E-2"/>
                  <c:y val="6.9603048384332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455393845128405E-2"/>
                  <c:y val="-4.2183665687474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394882050142578E-3"/>
                  <c:y val="-3.3746932549979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743602562678335E-2"/>
                  <c:y val="-4.0074482403100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213346665185416E-2"/>
                  <c:y val="-4.2183665687474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864626152649705E-2"/>
                  <c:y val="-6.3275498531211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985649742621192E-2"/>
                  <c:y val="-4.2183665687474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455393845128405E-2"/>
                  <c:y val="-5.0620398824969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9106673332592722E-2"/>
                  <c:y val="-3.7965299118726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0576417435099695E-2"/>
                  <c:y val="7.3821414953079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2046161537606992E-2"/>
                  <c:y val="-5.905713196246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Саша Ч.</c:v>
                </c:pt>
                <c:pt idx="1">
                  <c:v>Соня З.</c:v>
                </c:pt>
                <c:pt idx="2">
                  <c:v>Слава М. </c:v>
                </c:pt>
                <c:pt idx="3">
                  <c:v>Алина Г.</c:v>
                </c:pt>
                <c:pt idx="4">
                  <c:v>Леша А.</c:v>
                </c:pt>
                <c:pt idx="5">
                  <c:v>Влад А.</c:v>
                </c:pt>
                <c:pt idx="6">
                  <c:v>Софья Х. </c:v>
                </c:pt>
                <c:pt idx="7">
                  <c:v>Слава В.</c:v>
                </c:pt>
                <c:pt idx="8">
                  <c:v>Бронислав М.</c:v>
                </c:pt>
                <c:pt idx="9">
                  <c:v>Артем М.</c:v>
                </c:pt>
                <c:pt idx="10">
                  <c:v>Захар Г.</c:v>
                </c:pt>
                <c:pt idx="11">
                  <c:v>Антон С.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3.1</c:v>
                </c:pt>
                <c:pt idx="1">
                  <c:v>2.8</c:v>
                </c:pt>
                <c:pt idx="2">
                  <c:v>3.5</c:v>
                </c:pt>
                <c:pt idx="3">
                  <c:v>3.1</c:v>
                </c:pt>
                <c:pt idx="4">
                  <c:v>2.7</c:v>
                </c:pt>
                <c:pt idx="5">
                  <c:v>3.2</c:v>
                </c:pt>
                <c:pt idx="6">
                  <c:v>2.7</c:v>
                </c:pt>
                <c:pt idx="7">
                  <c:v>3.5</c:v>
                </c:pt>
                <c:pt idx="8">
                  <c:v>2.7</c:v>
                </c:pt>
                <c:pt idx="9">
                  <c:v>3</c:v>
                </c:pt>
                <c:pt idx="10">
                  <c:v>1.7</c:v>
                </c:pt>
                <c:pt idx="11">
                  <c:v>2.5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0849792"/>
        <c:axId val="210851328"/>
      </c:lineChart>
      <c:catAx>
        <c:axId val="210849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210851328"/>
        <c:crosses val="autoZero"/>
        <c:auto val="1"/>
        <c:lblAlgn val="ctr"/>
        <c:lblOffset val="100"/>
        <c:noMultiLvlLbl val="0"/>
      </c:catAx>
      <c:valAx>
        <c:axId val="21085132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210849792"/>
        <c:crosses val="autoZero"/>
        <c:crossBetween val="between"/>
      </c:valAx>
      <c:spPr>
        <a:solidFill>
          <a:srgbClr val="B13F9A">
            <a:lumMod val="40000"/>
            <a:lumOff val="60000"/>
            <a:alpha val="8000"/>
          </a:srgbClr>
        </a:solidFill>
      </c:spPr>
    </c:plotArea>
    <c:legend>
      <c:legendPos val="r"/>
      <c:layout>
        <c:manualLayout>
          <c:xMode val="edge"/>
          <c:yMode val="edge"/>
          <c:x val="0.11266182212386198"/>
          <c:y val="2.2879226394684872E-3"/>
          <c:w val="0.88591000485803728"/>
          <c:h val="8.3379165209907749E-2"/>
        </c:manualLayout>
      </c:layout>
      <c:overlay val="0"/>
    </c:legend>
    <c:plotVisOnly val="1"/>
    <c:dispBlanksAs val="gap"/>
    <c:showDLblsOverMax val="0"/>
  </c:chart>
  <c:spPr>
    <a:ln w="38100">
      <a:solidFill>
        <a:schemeClr val="tx2">
          <a:lumMod val="60000"/>
          <a:lumOff val="4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0.17498</cdr:x>
      <cdr:y>0.18264</cdr:y>
    </cdr:from>
    <cdr:to>
      <cdr:x>0.2806</cdr:x>
      <cdr:y>0.25764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901080"/>
          <a:ext cx="825832" cy="370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2,8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0.26708</cdr:x>
      <cdr:y>0.35779</cdr:y>
    </cdr:from>
    <cdr:to>
      <cdr:x>0.34389</cdr:x>
      <cdr:y>0.46279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88232" y="1765176"/>
          <a:ext cx="600606" cy="51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2,1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0.34996</cdr:x>
      <cdr:y>0.29941</cdr:y>
    </cdr:from>
    <cdr:to>
      <cdr:x>0.42678</cdr:x>
      <cdr:y>0.40441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36304" y="1477144"/>
          <a:ext cx="600605" cy="51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2,5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6BF5BF-BC15-4DF6-BCFD-DF02D43FCA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0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DD7CCF-3318-495B-8F7A-305F697253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6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C550BF-24C1-4067-963F-6D29DE717F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B8512-69B5-4722-AC58-726893C12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A7787-C46B-4B27-81BB-1DCB27C43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E05D6C-FE07-414F-8E84-0313B7821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67AFE5-BBEF-40F2-ABBC-03E1D639F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CACEEC-B72F-4594-8843-3D5804FB1E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8F619-FC26-4C08-ABC5-B1971F6E0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2C540-4CE6-4112-B9BF-DE8A9AF8F5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AD3576-23A0-4558-ABCF-B5C3F1D9B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A1914-110A-409B-9F40-9D8A2538F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E57E1-0F73-4099-A64B-A26193105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3AF52-5192-4EDF-9C6C-4723E0BA38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CD4AD-C7B0-44EE-BD8E-DE1FDB52B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823403-5231-47F2-A142-6D48D327D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BE2663-A0B7-4A59-9489-3C8344941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org/component/option,com_mtree/task,viewlink/link_id,82840/Itemid,6/" TargetMode="External"/><Relationship Id="rId2" Type="http://schemas.openxmlformats.org/officeDocument/2006/relationships/hyperlink" Target="http://pedsovet.org/components/com_mtree/attachment.php?link_id=82840&amp;cf_id=2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sport.ru/node/5402780" TargetMode="External"/><Relationship Id="rId4" Type="http://schemas.openxmlformats.org/officeDocument/2006/relationships/hyperlink" Target="http://nsport.ru/node/545674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268760"/>
            <a:ext cx="4932040" cy="221457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Segoe Print" pitchFamily="2" charset="0"/>
                <a:cs typeface="Times New Roman" pitchFamily="18" charset="0"/>
              </a:rPr>
              <a:t>Анализ воспитательной деятельности 2 группы за 2012-2013 </a:t>
            </a:r>
            <a:r>
              <a:rPr lang="ru-RU" sz="4000" dirty="0" err="1" smtClean="0">
                <a:latin typeface="Segoe Print" pitchFamily="2" charset="0"/>
                <a:cs typeface="Times New Roman" pitchFamily="18" charset="0"/>
              </a:rPr>
              <a:t>уч</a:t>
            </a:r>
            <a:r>
              <a:rPr lang="ru-RU" sz="4000" dirty="0" smtClean="0">
                <a:latin typeface="Segoe Print" pitchFamily="2" charset="0"/>
                <a:cs typeface="Times New Roman" pitchFamily="18" charset="0"/>
              </a:rPr>
              <a:t>. год</a:t>
            </a:r>
            <a:endParaRPr lang="en-US" sz="4000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63688" y="4293096"/>
            <a:ext cx="38576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Воспитатели: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Разувайлова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Наталья Ивановна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Сулейманова Виктория Александровна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0"/>
            <a:ext cx="3059832" cy="6668004"/>
          </a:xfrm>
          <a:prstGeom prst="rect">
            <a:avLst/>
          </a:prstGeom>
        </p:spPr>
      </p:pic>
      <p:pic>
        <p:nvPicPr>
          <p:cNvPr id="13" name="Рисунок 12" descr="SAM_149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509120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5-конечная звезда 14"/>
          <p:cNvSpPr/>
          <p:nvPr/>
        </p:nvSpPr>
        <p:spPr>
          <a:xfrm rot="1183655">
            <a:off x="7771713" y="6152811"/>
            <a:ext cx="913393" cy="771283"/>
          </a:xfrm>
          <a:prstGeom prst="star5">
            <a:avLst>
              <a:gd name="adj" fmla="val 1987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 rot="21304977">
            <a:off x="8241660" y="6050813"/>
            <a:ext cx="870888" cy="771283"/>
          </a:xfrm>
          <a:prstGeom prst="star5">
            <a:avLst>
              <a:gd name="adj" fmla="val 1987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 rot="916730">
            <a:off x="8308462" y="5367644"/>
            <a:ext cx="990418" cy="978386"/>
          </a:xfrm>
          <a:prstGeom prst="star5">
            <a:avLst>
              <a:gd name="adj" fmla="val 19878"/>
              <a:gd name="hf" fmla="val 105146"/>
              <a:gd name="vf" fmla="val 110557"/>
            </a:avLst>
          </a:prstGeom>
          <a:solidFill>
            <a:srgbClr val="FF0000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Рисунок 11" descr="DSCN312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348880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N311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88640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Уровень воспитанности на май 2013г.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03648" y="1124744"/>
          <a:ext cx="7200799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689039"/>
                <a:gridCol w="1983369"/>
                <a:gridCol w="1584175"/>
              </a:tblGrid>
              <a:tr h="37353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Воспитанники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Самооценка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Эксперты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Разница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534">
                <a:tc>
                  <a:txBody>
                    <a:bodyPr/>
                    <a:lstStyle/>
                    <a:p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Саша 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+ 0,2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534">
                <a:tc>
                  <a:txBody>
                    <a:bodyPr/>
                    <a:lstStyle/>
                    <a:p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Соня З.	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 0,1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534">
                <a:tc>
                  <a:txBody>
                    <a:bodyPr/>
                    <a:lstStyle/>
                    <a:p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Слава М.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+ 0,6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534">
                <a:tc>
                  <a:txBody>
                    <a:bodyPr/>
                    <a:lstStyle/>
                    <a:p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Алина Г.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2,92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+ 0,18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534">
                <a:tc>
                  <a:txBody>
                    <a:bodyPr/>
                    <a:lstStyle/>
                    <a:p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Леша А.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534">
                <a:tc>
                  <a:txBody>
                    <a:bodyPr/>
                    <a:lstStyle/>
                    <a:p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 А.	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+ 0,5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534">
                <a:tc>
                  <a:txBody>
                    <a:bodyPr/>
                    <a:lstStyle/>
                    <a:p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Софья Х.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Слава 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+ 1,2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534">
                <a:tc>
                  <a:txBody>
                    <a:bodyPr/>
                    <a:lstStyle/>
                    <a:p>
                      <a:r>
                        <a:rPr kumimoji="0" lang="ru-RU" sz="20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Бронислав</a:t>
                      </a:r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+ 0,5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Артем М.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+ 0,5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Захар Г.	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 0,6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Антон С.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+ 0,7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7818072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Segoe Script" pitchFamily="34" charset="0"/>
                <a:cs typeface="Times New Roman" pitchFamily="18" charset="0"/>
              </a:rPr>
              <a:t>    Итоги успеваемости</a:t>
            </a:r>
            <a:endParaRPr lang="en-US" sz="4000" b="1" dirty="0"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gray">
          <a:xfrm>
            <a:off x="755576" y="2924944"/>
            <a:ext cx="7740650" cy="6191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323528" y="3068960"/>
            <a:ext cx="2357189" cy="331093"/>
            <a:chOff x="404" y="1980"/>
            <a:chExt cx="1294" cy="298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gray">
            <a:xfrm>
              <a:off x="404" y="1980"/>
              <a:ext cx="1205" cy="29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32" name="Rectangle 8"/>
          <p:cNvSpPr>
            <a:spLocks noChangeArrowheads="1"/>
          </p:cNvSpPr>
          <p:nvPr/>
        </p:nvSpPr>
        <p:spPr bwMode="gray">
          <a:xfrm>
            <a:off x="179512" y="3068960"/>
            <a:ext cx="223393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FFFFFF"/>
                </a:solidFill>
              </a:rPr>
              <a:t>Очень низкий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gray">
          <a:xfrm>
            <a:off x="4644008" y="3068960"/>
            <a:ext cx="368300" cy="504056"/>
          </a:xfrm>
          <a:prstGeom prst="rightArrow">
            <a:avLst>
              <a:gd name="adj1" fmla="val 50000"/>
              <a:gd name="adj2" fmla="val 3528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gray">
          <a:xfrm>
            <a:off x="5004048" y="2924944"/>
            <a:ext cx="16419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Средний уровень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gray">
          <a:xfrm>
            <a:off x="6516216" y="3068960"/>
            <a:ext cx="576064" cy="360040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gray">
          <a:xfrm>
            <a:off x="6804248" y="2924944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Высокий уровень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gray">
          <a:xfrm>
            <a:off x="827584" y="3356992"/>
            <a:ext cx="1330449" cy="1114425"/>
          </a:xfrm>
          <a:prstGeom prst="diamond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gray">
          <a:xfrm>
            <a:off x="3203848" y="3356992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gray">
          <a:xfrm>
            <a:off x="5220072" y="3501008"/>
            <a:ext cx="1114425" cy="1152128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gray">
          <a:xfrm>
            <a:off x="7092280" y="3501008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cxnSp>
        <p:nvCxnSpPr>
          <p:cNvPr id="26641" name="AutoShape 17"/>
          <p:cNvCxnSpPr>
            <a:cxnSpLocks noChangeShapeType="1"/>
            <a:stCxn id="26637" idx="3"/>
            <a:endCxn id="26638" idx="1"/>
          </p:cNvCxnSpPr>
          <p:nvPr/>
        </p:nvCxnSpPr>
        <p:spPr bwMode="gray">
          <a:xfrm>
            <a:off x="2158033" y="3914205"/>
            <a:ext cx="104581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cxnSp>
        <p:nvCxnSpPr>
          <p:cNvPr id="26642" name="AutoShape 18"/>
          <p:cNvCxnSpPr>
            <a:cxnSpLocks noChangeShapeType="1"/>
          </p:cNvCxnSpPr>
          <p:nvPr/>
        </p:nvCxnSpPr>
        <p:spPr bwMode="gray">
          <a:xfrm>
            <a:off x="4283968" y="3933056"/>
            <a:ext cx="814401" cy="1588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cxnSp>
        <p:nvCxnSpPr>
          <p:cNvPr id="26643" name="AutoShape 19"/>
          <p:cNvCxnSpPr>
            <a:cxnSpLocks noChangeShapeType="1"/>
            <a:stCxn id="26639" idx="3"/>
            <a:endCxn id="26640" idx="1"/>
          </p:cNvCxnSpPr>
          <p:nvPr/>
        </p:nvCxnSpPr>
        <p:spPr bwMode="gray">
          <a:xfrm flipV="1">
            <a:off x="6334497" y="4058221"/>
            <a:ext cx="757783" cy="18851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sp>
        <p:nvSpPr>
          <p:cNvPr id="26644" name="Text Box 20"/>
          <p:cNvSpPr txBox="1">
            <a:spLocks noChangeArrowheads="1"/>
          </p:cNvSpPr>
          <p:nvPr/>
        </p:nvSpPr>
        <p:spPr bwMode="gray">
          <a:xfrm>
            <a:off x="827584" y="3789040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FFFF"/>
                </a:solidFill>
              </a:rPr>
              <a:t>»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gray">
          <a:xfrm>
            <a:off x="3203848" y="3789040"/>
            <a:ext cx="1143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r>
              <a:rPr lang="ru-RU" sz="2400" b="1" dirty="0" smtClean="0">
                <a:solidFill>
                  <a:srgbClr val="FFFFFF"/>
                </a:solidFill>
              </a:rPr>
              <a:t>»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gray">
          <a:xfrm>
            <a:off x="5148064" y="3717032"/>
            <a:ext cx="1176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</a:rPr>
              <a:t>«3,</a:t>
            </a:r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r>
              <a:rPr lang="ru-RU" sz="2400" b="1" dirty="0" smtClean="0">
                <a:solidFill>
                  <a:srgbClr val="FFFFFF"/>
                </a:solidFill>
              </a:rPr>
              <a:t>»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gray">
          <a:xfrm>
            <a:off x="7092280" y="3645024"/>
            <a:ext cx="1082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</a:rPr>
              <a:t>« </a:t>
            </a:r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r>
              <a:rPr lang="ru-RU" sz="2400" b="1" dirty="0" smtClean="0">
                <a:solidFill>
                  <a:srgbClr val="FFFFFF"/>
                </a:solidFill>
              </a:rPr>
              <a:t>»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gray">
          <a:xfrm>
            <a:off x="467544" y="4725144"/>
            <a:ext cx="20882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Неуспевающих  нет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gray">
          <a:xfrm>
            <a:off x="5148064" y="4725144"/>
            <a:ext cx="161448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11,1%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gray">
          <a:xfrm>
            <a:off x="7020272" y="4653136"/>
            <a:ext cx="16144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0 %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gray">
          <a:xfrm>
            <a:off x="467544" y="764704"/>
            <a:ext cx="8352928" cy="19205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0000"/>
              </a:lnSpc>
            </a:pPr>
            <a:r>
              <a:rPr lang="ru-RU" dirty="0" smtClean="0">
                <a:solidFill>
                  <a:srgbClr val="000000"/>
                </a:solidFill>
              </a:rPr>
              <a:t> 	Большинство воспитанников имеют низкий уровень </a:t>
            </a:r>
            <a:r>
              <a:rPr lang="ru-RU" dirty="0" err="1" smtClean="0">
                <a:solidFill>
                  <a:srgbClr val="000000"/>
                </a:solidFill>
              </a:rPr>
              <a:t>обученности</a:t>
            </a:r>
            <a:r>
              <a:rPr lang="ru-RU" dirty="0" smtClean="0">
                <a:solidFill>
                  <a:srgbClr val="000000"/>
                </a:solidFill>
              </a:rPr>
              <a:t>, но стоит отметить, что  для половины - это актуальный и возможно потенциальный уровень развития в силу состояния интеллекта, общего состояния организма, глубокой  социально-педагогической запущенности. </a:t>
            </a:r>
          </a:p>
          <a:p>
            <a:pPr algn="ctr" eaLnBrk="0" hangingPunct="0">
              <a:lnSpc>
                <a:spcPct val="110000"/>
              </a:lnSpc>
            </a:pPr>
            <a:r>
              <a:rPr lang="ru-RU" dirty="0" smtClean="0">
                <a:solidFill>
                  <a:srgbClr val="000000"/>
                </a:solidFill>
              </a:rPr>
              <a:t>Данные приведены на 9 человек группы</a:t>
            </a:r>
          </a:p>
          <a:p>
            <a:pPr algn="ctr" eaLnBrk="0" hangingPunct="0">
              <a:lnSpc>
                <a:spcPct val="110000"/>
              </a:lnSpc>
            </a:pPr>
            <a:r>
              <a:rPr lang="ru-RU" dirty="0" smtClean="0">
                <a:solidFill>
                  <a:srgbClr val="000000"/>
                </a:solidFill>
              </a:rPr>
              <a:t>(3 первоклассника не имеют итоговых отметок в силу школьной программы)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gray">
          <a:xfrm>
            <a:off x="2699792" y="3068960"/>
            <a:ext cx="187674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FFFFFF"/>
                </a:solidFill>
              </a:rPr>
              <a:t>Низкий уровень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gray">
          <a:xfrm>
            <a:off x="3131840" y="4797152"/>
            <a:ext cx="1800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88,9%</a:t>
            </a: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gray">
          <a:xfrm>
            <a:off x="0" y="5411450"/>
            <a:ext cx="9144000" cy="11757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 В течение года  проявил хорошее усердие - Захар Г.. </a:t>
            </a:r>
            <a:r>
              <a:rPr lang="ru-RU" sz="1600" b="1" i="1" dirty="0" smtClean="0">
                <a:solidFill>
                  <a:srgbClr val="000000"/>
                </a:solidFill>
              </a:rPr>
              <a:t>Алина Г. и Соня З</a:t>
            </a:r>
            <a:r>
              <a:rPr lang="ru-RU" sz="1600" dirty="0" smtClean="0">
                <a:solidFill>
                  <a:srgbClr val="000000"/>
                </a:solidFill>
              </a:rPr>
              <a:t>. окончили успешно 1кл., получили отличную характеристику от учителя. К сожалению, у девочек нет итоговых отметок. Трудности в обучении  обнаруживаются у Саши Ч., Славика В., Скворцова А.. </a:t>
            </a:r>
          </a:p>
          <a:p>
            <a:pPr algn="ctr" eaLnBrk="0" hangingPunct="0">
              <a:lnSpc>
                <a:spcPct val="11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Слава М., Соня Х.,  Влад А. и Леша А. учились в неполную меру сил.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91264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 воспитательной работы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2012-2013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степени реализации поставленных задач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invGray">
          <a:xfrm>
            <a:off x="642910" y="2000240"/>
            <a:ext cx="3652837" cy="15033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gray">
          <a:xfrm>
            <a:off x="785786" y="2428868"/>
            <a:ext cx="3498182" cy="64633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Сплочение и развитие детского коллектива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invGray">
          <a:xfrm>
            <a:off x="4714876" y="2000240"/>
            <a:ext cx="3889572" cy="1644784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gray">
          <a:xfrm>
            <a:off x="5076056" y="2420888"/>
            <a:ext cx="3100334" cy="92333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Использование </a:t>
            </a:r>
            <a:r>
              <a:rPr lang="ru-RU" b="1" dirty="0" err="1" smtClean="0">
                <a:solidFill>
                  <a:srgbClr val="F8F8F8"/>
                </a:solidFill>
              </a:rPr>
              <a:t>здоровье-сберегающих</a:t>
            </a:r>
            <a:r>
              <a:rPr lang="ru-RU" b="1" dirty="0" smtClean="0">
                <a:solidFill>
                  <a:srgbClr val="F8F8F8"/>
                </a:solidFill>
              </a:rPr>
              <a:t> технологий 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invGray">
          <a:xfrm>
            <a:off x="642910" y="4143380"/>
            <a:ext cx="3652838" cy="15033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gray">
          <a:xfrm>
            <a:off x="1071538" y="4429132"/>
            <a:ext cx="2786082" cy="92333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Духовно-нравственное воспитание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invGray">
          <a:xfrm>
            <a:off x="4643438" y="4143380"/>
            <a:ext cx="3961010" cy="14938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gray">
          <a:xfrm>
            <a:off x="4860032" y="4293096"/>
            <a:ext cx="3388366" cy="1200329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Организация работы по социализации выпускников (Соня Х., Антон С., Леша А, Влад А.)</a:t>
            </a:r>
            <a:endParaRPr lang="en-US" b="1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147248" cy="7939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Segoe Script" pitchFamily="34" charset="0"/>
              </a:rPr>
              <a:t>Сплочение и развитие детского коллектива</a:t>
            </a:r>
            <a:endParaRPr lang="en-US" sz="3600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gray">
          <a:xfrm>
            <a:off x="2424113" y="2138363"/>
            <a:ext cx="3956050" cy="38814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gray">
          <a:xfrm>
            <a:off x="2641600" y="2344738"/>
            <a:ext cx="3490913" cy="349091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gray">
          <a:xfrm>
            <a:off x="2915816" y="2636912"/>
            <a:ext cx="2973388" cy="297338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gray">
          <a:xfrm rot="8717103">
            <a:off x="1624882" y="3889453"/>
            <a:ext cx="2169374" cy="2400965"/>
          </a:xfrm>
          <a:prstGeom prst="chevron">
            <a:avLst>
              <a:gd name="adj" fmla="val 38736"/>
            </a:avLst>
          </a:prstGeom>
          <a:solidFill>
            <a:srgbClr val="FFFF00">
              <a:alpha val="48000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gray">
          <a:xfrm rot="16200000">
            <a:off x="3443160" y="669408"/>
            <a:ext cx="2019426" cy="2786082"/>
          </a:xfrm>
          <a:prstGeom prst="chevron">
            <a:avLst>
              <a:gd name="adj" fmla="val 32381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 rot="2070166">
            <a:off x="4988914" y="3870931"/>
            <a:ext cx="2040332" cy="2357865"/>
          </a:xfrm>
          <a:prstGeom prst="chevron">
            <a:avLst>
              <a:gd name="adj" fmla="val 32649"/>
            </a:avLst>
          </a:prstGeom>
          <a:solidFill>
            <a:srgbClr val="FF99FF">
              <a:alpha val="64000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gray">
          <a:xfrm>
            <a:off x="2915816" y="1412776"/>
            <a:ext cx="3071263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Организация совместной общественно-полезной и творческой деятельности</a:t>
            </a:r>
            <a:endParaRPr lang="en-US" b="1" dirty="0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gray">
          <a:xfrm>
            <a:off x="1979712" y="4581128"/>
            <a:ext cx="156365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Игры, тренинги на сплочение</a:t>
            </a:r>
            <a:endParaRPr lang="en-US" b="1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gray">
          <a:xfrm>
            <a:off x="4860032" y="4509120"/>
            <a:ext cx="200026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Формирование актива группы,  д/самоуправления</a:t>
            </a:r>
            <a:endParaRPr lang="en-US" b="1" dirty="0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black">
          <a:xfrm>
            <a:off x="5786446" y="1071547"/>
            <a:ext cx="335755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В течение всего года большинство ребят участвовали в социально-значимой деятельности. </a:t>
            </a:r>
          </a:p>
          <a:p>
            <a:pPr marL="120650" indent="-120650" algn="ctr" eaLnBrk="0" hangingPunct="0"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Ребятам нравится проводить время вместе.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  <a:p>
            <a:pPr marL="120650" indent="-120650" algn="ctr" eaLnBrk="0" hangingPunct="0">
              <a:buFont typeface="Wingdings" pitchFamily="2" charset="2"/>
              <a:buNone/>
            </a:pPr>
            <a:endParaRPr lang="en-US" b="1" dirty="0">
              <a:solidFill>
                <a:schemeClr val="folHlink"/>
              </a:solidFill>
            </a:endParaRPr>
          </a:p>
          <a:p>
            <a:pPr marL="120650" indent="-120650" algn="ctr">
              <a:buFontTx/>
              <a:buChar char="•"/>
            </a:pPr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black">
          <a:xfrm>
            <a:off x="0" y="908720"/>
            <a:ext cx="305983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Жизнедеятельность в группе выстраивалась с учетом развития таких качеств - как: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120650" indent="-120650" eaLnBrk="0" hangingPunct="0">
              <a:buFont typeface="Wingdings" pitchFamily="2" charset="2"/>
              <a:buNone/>
            </a:pP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black">
          <a:xfrm>
            <a:off x="6948264" y="3429000"/>
            <a:ext cx="20162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Отметим, что в течение года удалось наладить отношения, улучшился микроклимат в группе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204864"/>
            <a:ext cx="2555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Поддержка</a:t>
            </a:r>
          </a:p>
          <a:p>
            <a:pPr lvl="0" algn="ctr"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Забота</a:t>
            </a:r>
          </a:p>
          <a:p>
            <a:pPr lvl="0" algn="ctr"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Взаимовыручка</a:t>
            </a:r>
          </a:p>
          <a:p>
            <a:pPr lvl="0" algn="ctr" eaLnBrk="0" hangingPunct="0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</a:p>
          <a:p>
            <a:pPr lvl="0" algn="ctr" eaLnBrk="0" hangingPunct="0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Понимание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black">
          <a:xfrm>
            <a:off x="3059832" y="3429001"/>
            <a:ext cx="2667000" cy="1015663"/>
          </a:xfrm>
          <a:prstGeom prst="rect">
            <a:avLst/>
          </a:prstGeom>
          <a:ln w="38100">
            <a:prstDash val="sysDot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Комфортный микроклимат</a:t>
            </a:r>
            <a:endParaRPr lang="en-US" sz="2000" dirty="0">
              <a:solidFill>
                <a:schemeClr val="tx1"/>
              </a:solidFill>
            </a:endParaRPr>
          </a:p>
          <a:p>
            <a:pPr marL="120650" indent="-120650" eaLnBrk="0" hangingPunct="0">
              <a:buFont typeface="Wingdings" pitchFamily="2" charset="2"/>
              <a:buNone/>
            </a:pP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gray">
          <a:xfrm>
            <a:off x="214282" y="6021288"/>
            <a:ext cx="8929718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FF0000"/>
                </a:solidFill>
              </a:rPr>
              <a:t>Трудности. </a:t>
            </a:r>
            <a:r>
              <a:rPr lang="ru-RU" sz="1600" dirty="0" smtClean="0"/>
              <a:t>В течение года в коллектив влилось  3 новеньких. Адаптация этих детей проходит довольно успешно, дети нашли свое место в коллективе. </a:t>
            </a:r>
            <a:r>
              <a:rPr lang="ru-RU" sz="1600" dirty="0" smtClean="0">
                <a:solidFill>
                  <a:srgbClr val="7030A0"/>
                </a:solidFill>
              </a:rPr>
              <a:t>Решение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7030A0"/>
                </a:solidFill>
              </a:rPr>
              <a:t>задачи по сплочению и раскрытию личностного потенциала продолжится в новом учебном году.</a:t>
            </a:r>
          </a:p>
          <a:p>
            <a:pPr algn="ctr" eaLnBrk="0" hangingPunct="0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" name="AutoShape 30"/>
          <p:cNvSpPr>
            <a:spLocks noChangeArrowheads="1"/>
          </p:cNvSpPr>
          <p:nvPr/>
        </p:nvSpPr>
        <p:spPr bwMode="gray">
          <a:xfrm>
            <a:off x="0" y="3861048"/>
            <a:ext cx="6215074" cy="1076325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9" name="AutoShape 31"/>
          <p:cNvSpPr>
            <a:spLocks noChangeArrowheads="1"/>
          </p:cNvSpPr>
          <p:nvPr/>
        </p:nvSpPr>
        <p:spPr bwMode="gray">
          <a:xfrm>
            <a:off x="0" y="5013176"/>
            <a:ext cx="6646106" cy="1076325"/>
          </a:xfrm>
          <a:prstGeom prst="roundRect">
            <a:avLst>
              <a:gd name="adj" fmla="val 16667"/>
            </a:avLst>
          </a:prstGeom>
          <a:solidFill>
            <a:schemeClr val="hlink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gray">
          <a:xfrm>
            <a:off x="0" y="2276872"/>
            <a:ext cx="6215074" cy="1584176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541" name="Group 13"/>
          <p:cNvGrpSpPr>
            <a:grpSpLocks/>
          </p:cNvGrpSpPr>
          <p:nvPr/>
        </p:nvGrpSpPr>
        <p:grpSpPr bwMode="auto">
          <a:xfrm>
            <a:off x="323528" y="5085184"/>
            <a:ext cx="5976664" cy="1584176"/>
            <a:chOff x="720" y="1392"/>
            <a:chExt cx="4058" cy="800"/>
          </a:xfrm>
        </p:grpSpPr>
        <p:sp>
          <p:nvSpPr>
            <p:cNvPr id="22542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«Семья -  это ячейка общества»,</a:t>
              </a:r>
            </a:p>
            <a:p>
              <a:r>
                <a:rPr lang="ru-RU" dirty="0" smtClean="0"/>
                <a:t>Работа по книге Лихачева Д.С. «Этапы заботы»,</a:t>
              </a:r>
            </a:p>
            <a:p>
              <a:r>
                <a:rPr lang="ru-RU" dirty="0" smtClean="0"/>
                <a:t>Открытое мероприятие «День смеха»</a:t>
              </a:r>
              <a:endParaRPr lang="ru-RU" dirty="0"/>
            </a:p>
          </p:txBody>
        </p:sp>
        <p:grpSp>
          <p:nvGrpSpPr>
            <p:cNvPr id="22543" name="Group 15"/>
            <p:cNvGrpSpPr>
              <a:grpSpLocks/>
            </p:cNvGrpSpPr>
            <p:nvPr/>
          </p:nvGrpSpPr>
          <p:grpSpPr bwMode="auto">
            <a:xfrm>
              <a:off x="730" y="1488"/>
              <a:ext cx="4043" cy="96"/>
              <a:chOff x="744" y="1488"/>
              <a:chExt cx="3988" cy="96"/>
            </a:xfrm>
          </p:grpSpPr>
          <p:sp>
            <p:nvSpPr>
              <p:cNvPr id="22544" name="AutoShape 16"/>
              <p:cNvSpPr>
                <a:spLocks noChangeArrowheads="1"/>
              </p:cNvSpPr>
              <p:nvPr/>
            </p:nvSpPr>
            <p:spPr bwMode="gray">
              <a:xfrm flipV="1">
                <a:off x="744" y="1488"/>
                <a:ext cx="3988" cy="4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2545" name="AutoShape 17"/>
              <p:cNvSpPr>
                <a:spLocks noChangeArrowheads="1"/>
              </p:cNvSpPr>
              <p:nvPr/>
            </p:nvSpPr>
            <p:spPr bwMode="gray">
              <a:xfrm>
                <a:off x="744" y="1488"/>
                <a:ext cx="3988" cy="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179512" y="2420888"/>
            <a:ext cx="5904656" cy="1486913"/>
            <a:chOff x="720" y="1392"/>
            <a:chExt cx="4058" cy="480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254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9" name="AutoShape 21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2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1043608" y="620688"/>
            <a:ext cx="4680520" cy="88235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Segoe Script" pitchFamily="34" charset="0"/>
              </a:rPr>
              <a:t>Основные мероприятия</a:t>
            </a:r>
            <a:r>
              <a:rPr lang="ru-RU" sz="3200" dirty="0" smtClean="0"/>
              <a:t>: </a:t>
            </a:r>
            <a:endParaRPr lang="ru-RU" sz="3200" dirty="0"/>
          </a:p>
        </p:txBody>
      </p:sp>
      <p:pic>
        <p:nvPicPr>
          <p:cNvPr id="28" name="Рисунок 2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9704" y="188640"/>
            <a:ext cx="2664296" cy="647749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95536" y="2420888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Открытое мероприятие к 75-летию Ростовской области.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Встреча с представителями библиотеки им.Василенко,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Посвященная Бородинскому сражению,  Уроки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исторической памяти от Древней Руси до Новой России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/>
          </a:p>
        </p:txBody>
      </p:sp>
      <p:pic>
        <p:nvPicPr>
          <p:cNvPr id="24" name="Рисунок 23" descr="2013-04-28 10.32.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2420888"/>
            <a:ext cx="2627784" cy="197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DSCN343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653136"/>
            <a:ext cx="2195736" cy="164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DSCN335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736" y="476672"/>
            <a:ext cx="237626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323528" y="3861048"/>
            <a:ext cx="5904993" cy="1440160"/>
            <a:chOff x="720" y="1392"/>
            <a:chExt cx="4437" cy="480"/>
          </a:xfrm>
        </p:grpSpPr>
        <p:sp>
          <p:nvSpPr>
            <p:cNvPr id="22537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437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Занятие по программе «Формирование </a:t>
              </a:r>
            </a:p>
            <a:p>
              <a:r>
                <a:rPr lang="ru-RU" dirty="0" smtClean="0"/>
                <a:t>интеллектуального потенциала воспитанников»</a:t>
              </a:r>
              <a:endParaRPr lang="ru-RU" dirty="0"/>
            </a:p>
          </p:txBody>
        </p:sp>
        <p:grpSp>
          <p:nvGrpSpPr>
            <p:cNvPr id="22538" name="Group 10"/>
            <p:cNvGrpSpPr>
              <a:grpSpLocks/>
            </p:cNvGrpSpPr>
            <p:nvPr/>
          </p:nvGrpSpPr>
          <p:grpSpPr bwMode="auto">
            <a:xfrm>
              <a:off x="730" y="1392"/>
              <a:ext cx="4373" cy="480"/>
              <a:chOff x="744" y="1392"/>
              <a:chExt cx="4314" cy="480"/>
            </a:xfrm>
          </p:grpSpPr>
          <p:sp>
            <p:nvSpPr>
              <p:cNvPr id="22539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4314" cy="13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0" name="AutoShape 12"/>
              <p:cNvSpPr>
                <a:spLocks noChangeArrowheads="1"/>
              </p:cNvSpPr>
              <p:nvPr/>
            </p:nvSpPr>
            <p:spPr bwMode="gray">
              <a:xfrm>
                <a:off x="744" y="1392"/>
                <a:ext cx="4314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3888432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Segoe Script" pitchFamily="34" charset="0"/>
              </a:rPr>
              <a:t>День</a:t>
            </a:r>
            <a:br>
              <a:rPr lang="ru-RU" sz="5400" dirty="0" smtClean="0">
                <a:latin typeface="Segoe Script" pitchFamily="34" charset="0"/>
              </a:rPr>
            </a:br>
            <a:r>
              <a:rPr lang="ru-RU" sz="5400" dirty="0" smtClean="0">
                <a:latin typeface="Segoe Script" pitchFamily="34" charset="0"/>
              </a:rPr>
              <a:t> смеха</a:t>
            </a:r>
            <a:endParaRPr lang="ru-RU" sz="5400" dirty="0">
              <a:latin typeface="Segoe Script" pitchFamily="34" charset="0"/>
            </a:endParaRPr>
          </a:p>
        </p:txBody>
      </p:sp>
      <p:pic>
        <p:nvPicPr>
          <p:cNvPr id="4" name="Содержимое 3" descr="DSC0485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853" y="0"/>
            <a:ext cx="3279147" cy="245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485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95328" cy="232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AM_148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628800"/>
            <a:ext cx="5940152" cy="445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144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182" y="4653136"/>
            <a:ext cx="293981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145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3136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376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585" y="0"/>
            <a:ext cx="374441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376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0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DSCN3760.JPG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204864"/>
            <a:ext cx="4099793" cy="307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376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401109"/>
            <a:ext cx="3275856" cy="2456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376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93096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Духовно-нравственное развитие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gray">
          <a:xfrm>
            <a:off x="2411760" y="2276872"/>
            <a:ext cx="3956050" cy="38814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gray">
          <a:xfrm>
            <a:off x="2627784" y="2564904"/>
            <a:ext cx="3490913" cy="349091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gray">
          <a:xfrm>
            <a:off x="2843808" y="2996952"/>
            <a:ext cx="2973388" cy="297338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gray">
          <a:xfrm rot="30644363">
            <a:off x="1957692" y="4277705"/>
            <a:ext cx="2065493" cy="2216941"/>
          </a:xfrm>
          <a:prstGeom prst="chevron">
            <a:avLst>
              <a:gd name="adj" fmla="val 2865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gray">
          <a:xfrm rot="16200000">
            <a:off x="3422314" y="1914390"/>
            <a:ext cx="1867322" cy="2160238"/>
          </a:xfrm>
          <a:prstGeom prst="chevron">
            <a:avLst>
              <a:gd name="adj" fmla="val 2865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 rot="1788254">
            <a:off x="4706682" y="4417486"/>
            <a:ext cx="2258697" cy="201226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gray">
          <a:xfrm>
            <a:off x="3563888" y="2708920"/>
            <a:ext cx="15049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FFFBFC"/>
                </a:solidFill>
              </a:rPr>
              <a:t>Духовность</a:t>
            </a:r>
            <a:endParaRPr lang="en-US" dirty="0">
              <a:solidFill>
                <a:srgbClr val="FFFBFC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gray">
          <a:xfrm>
            <a:off x="2267744" y="5085184"/>
            <a:ext cx="133349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>
                <a:solidFill>
                  <a:srgbClr val="FFFBFC"/>
                </a:solidFill>
              </a:rPr>
              <a:t>Н</a:t>
            </a:r>
            <a:r>
              <a:rPr lang="ru-RU" dirty="0" smtClean="0">
                <a:solidFill>
                  <a:srgbClr val="FFFBFC"/>
                </a:solidFill>
              </a:rPr>
              <a:t>равственность</a:t>
            </a:r>
            <a:endParaRPr lang="en-US" dirty="0">
              <a:solidFill>
                <a:srgbClr val="FFFBFC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gray">
          <a:xfrm>
            <a:off x="5292080" y="4869160"/>
            <a:ext cx="140177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FFFBFC"/>
                </a:solidFill>
              </a:rPr>
              <a:t>Самосовершенствование</a:t>
            </a:r>
            <a:endParaRPr lang="en-US" dirty="0">
              <a:solidFill>
                <a:srgbClr val="FFFBFC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black">
          <a:xfrm>
            <a:off x="5652120" y="980728"/>
            <a:ext cx="3491880" cy="316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2000" b="1" dirty="0">
                <a:solidFill>
                  <a:schemeClr val="folHlink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В течение всего ребята посещали:</a:t>
            </a:r>
            <a:endParaRPr lang="en-US" sz="2000" b="1" dirty="0">
              <a:solidFill>
                <a:srgbClr val="002060"/>
              </a:solidFill>
            </a:endParaRPr>
          </a:p>
          <a:p>
            <a:pPr marL="120650" indent="-120650" algn="ctr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ru-RU" dirty="0" smtClean="0">
                <a:solidFill>
                  <a:srgbClr val="1C1C1C"/>
                </a:solidFill>
              </a:rPr>
              <a:t>«Воскресную школу»</a:t>
            </a:r>
            <a:endParaRPr lang="en-US" dirty="0">
              <a:solidFill>
                <a:srgbClr val="1C1C1C"/>
              </a:solidFill>
            </a:endParaRPr>
          </a:p>
          <a:p>
            <a:pPr marL="120650" indent="-120650" algn="ctr">
              <a:buFontTx/>
              <a:buChar char="•"/>
            </a:pPr>
            <a:r>
              <a:rPr lang="ru-RU" dirty="0" smtClean="0">
                <a:solidFill>
                  <a:srgbClr val="1C1C1C"/>
                </a:solidFill>
              </a:rPr>
              <a:t>духовно-культурные центры (церковь </a:t>
            </a:r>
            <a:r>
              <a:rPr lang="ru-RU" dirty="0" err="1" smtClean="0">
                <a:solidFill>
                  <a:srgbClr val="1C1C1C"/>
                </a:solidFill>
              </a:rPr>
              <a:t>св</a:t>
            </a:r>
            <a:r>
              <a:rPr lang="ru-RU" dirty="0" smtClean="0">
                <a:solidFill>
                  <a:srgbClr val="1C1C1C"/>
                </a:solidFill>
              </a:rPr>
              <a:t> Богородицы, Никольский собор, Лавка Старца Павла,, библиотека им. Чехова,  им. Василенко, театр)</a:t>
            </a:r>
          </a:p>
          <a:p>
            <a:pPr marL="120650" indent="-120650" algn="ctr">
              <a:buFontTx/>
              <a:buChar char="•"/>
            </a:pPr>
            <a:r>
              <a:rPr lang="ru-RU" dirty="0" smtClean="0">
                <a:solidFill>
                  <a:srgbClr val="1C1C1C"/>
                </a:solidFill>
              </a:rPr>
              <a:t>Знакомились с книгой.  </a:t>
            </a:r>
          </a:p>
          <a:p>
            <a:pPr marL="120650" indent="-120650" algn="ctr">
              <a:buFontTx/>
              <a:buChar char="•"/>
            </a:pPr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black">
          <a:xfrm>
            <a:off x="971600" y="1124744"/>
            <a:ext cx="3600400" cy="178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Жизнедеятельность в группе строилась с учетом: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 eaLnBrk="0" hangingPunct="0">
              <a:buFont typeface="Wingdings" pitchFamily="2" charset="2"/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ru-RU" dirty="0" smtClean="0">
                <a:solidFill>
                  <a:srgbClr val="1C1C1C"/>
                </a:solidFill>
              </a:rPr>
              <a:t>Заботы о младших</a:t>
            </a:r>
            <a:endParaRPr lang="en-US" dirty="0">
              <a:solidFill>
                <a:srgbClr val="1C1C1C"/>
              </a:solidFill>
            </a:endParaRPr>
          </a:p>
          <a:p>
            <a:pPr marL="120650" indent="-120650">
              <a:buFontTx/>
              <a:buChar char="•"/>
            </a:pPr>
            <a:endParaRPr lang="en-US" dirty="0">
              <a:solidFill>
                <a:srgbClr val="1C1C1C"/>
              </a:solidFill>
            </a:endParaRPr>
          </a:p>
          <a:p>
            <a:pPr marL="120650" indent="-120650">
              <a:buFontTx/>
              <a:buChar char="•"/>
            </a:pPr>
            <a:r>
              <a:rPr lang="ru-RU" dirty="0" smtClean="0">
                <a:solidFill>
                  <a:srgbClr val="1C1C1C"/>
                </a:solidFill>
              </a:rPr>
              <a:t>Взаимовыручки 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black">
          <a:xfrm>
            <a:off x="0" y="3717032"/>
            <a:ext cx="26495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en-US" sz="1600" b="1" dirty="0">
                <a:solidFill>
                  <a:schemeClr val="hlink"/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Подведение итогов недели – развитие рефлексии, адекватной самооценки, развитие навыков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целеполагания</a:t>
            </a:r>
            <a:endParaRPr lang="ru-RU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120650" indent="-120650" eaLnBrk="0" hangingPunct="0">
              <a:buFont typeface="Wingdings" pitchFamily="2" charset="2"/>
              <a:buNone/>
            </a:pPr>
            <a:endParaRPr lang="en-US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AutoShape 7"/>
          <p:cNvSpPr>
            <a:spLocks noChangeArrowheads="1"/>
          </p:cNvSpPr>
          <p:nvPr/>
        </p:nvSpPr>
        <p:spPr bwMode="gray">
          <a:xfrm>
            <a:off x="0" y="1714488"/>
            <a:ext cx="6215074" cy="1076325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1560" y="3933056"/>
            <a:ext cx="5616624" cy="792088"/>
            <a:chOff x="720" y="1392"/>
            <a:chExt cx="4058" cy="480"/>
          </a:xfrm>
        </p:grpSpPr>
        <p:sp>
          <p:nvSpPr>
            <p:cNvPr id="22537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Занятия в воскресной школе в течении года, </a:t>
              </a:r>
            </a:p>
            <a:p>
              <a:r>
                <a:rPr lang="ru-RU" dirty="0" smtClean="0"/>
                <a:t>посещение храмов в христианские праздники</a:t>
              </a:r>
              <a:endParaRPr lang="ru-RU" dirty="0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2539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0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39552" y="5736281"/>
            <a:ext cx="5729224" cy="1121719"/>
            <a:chOff x="720" y="1192"/>
            <a:chExt cx="4058" cy="680"/>
          </a:xfrm>
        </p:grpSpPr>
        <p:sp>
          <p:nvSpPr>
            <p:cNvPr id="22542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730" y="1192"/>
              <a:ext cx="4043" cy="659"/>
              <a:chOff x="744" y="1192"/>
              <a:chExt cx="3988" cy="659"/>
            </a:xfrm>
          </p:grpSpPr>
          <p:sp>
            <p:nvSpPr>
              <p:cNvPr id="22544" name="AutoShape 16"/>
              <p:cNvSpPr>
                <a:spLocks noChangeArrowheads="1"/>
              </p:cNvSpPr>
              <p:nvPr/>
            </p:nvSpPr>
            <p:spPr bwMode="gray">
              <a:xfrm>
                <a:off x="744" y="1192"/>
                <a:ext cx="3988" cy="65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 dirty="0" smtClean="0"/>
                  <a:t>Встреча представителей духовной семинарии</a:t>
                </a:r>
              </a:p>
              <a:p>
                <a:r>
                  <a:rPr lang="ru-RU" dirty="0" smtClean="0"/>
                  <a:t> из г. Ростова-на-Дону</a:t>
                </a:r>
              </a:p>
            </p:txBody>
          </p:sp>
          <p:sp>
            <p:nvSpPr>
              <p:cNvPr id="22545" name="AutoShape 17"/>
              <p:cNvSpPr>
                <a:spLocks noChangeArrowheads="1"/>
              </p:cNvSpPr>
              <p:nvPr/>
            </p:nvSpPr>
            <p:spPr bwMode="gray">
              <a:xfrm>
                <a:off x="744" y="1192"/>
                <a:ext cx="3988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11560" y="4869160"/>
            <a:ext cx="5682279" cy="720380"/>
            <a:chOff x="610" y="1392"/>
            <a:chExt cx="4163" cy="686"/>
          </a:xfrm>
        </p:grpSpPr>
        <p:sp>
          <p:nvSpPr>
            <p:cNvPr id="22547" name="AutoShape 19"/>
            <p:cNvSpPr>
              <a:spLocks noChangeArrowheads="1"/>
            </p:cNvSpPr>
            <p:nvPr/>
          </p:nvSpPr>
          <p:spPr bwMode="gray">
            <a:xfrm>
              <a:off x="610" y="1392"/>
              <a:ext cx="4113" cy="68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Поездка в г.Ростов-на-Дону на экскурсию </a:t>
              </a:r>
            </a:p>
            <a:p>
              <a:r>
                <a:rPr lang="ru-RU" dirty="0" smtClean="0"/>
                <a:t>по святым местам</a:t>
              </a:r>
              <a:endParaRPr lang="ru-RU" dirty="0"/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665" y="1407"/>
              <a:ext cx="4108" cy="649"/>
              <a:chOff x="680" y="1407"/>
              <a:chExt cx="4052" cy="649"/>
            </a:xfrm>
          </p:grpSpPr>
          <p:sp>
            <p:nvSpPr>
              <p:cNvPr id="22549" name="AutoShape 21"/>
              <p:cNvSpPr>
                <a:spLocks noChangeArrowheads="1"/>
              </p:cNvSpPr>
              <p:nvPr/>
            </p:nvSpPr>
            <p:spPr bwMode="gray">
              <a:xfrm>
                <a:off x="680" y="1941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5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3528" y="3356992"/>
            <a:ext cx="561662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latin typeface="Segoe Script" pitchFamily="34" charset="0"/>
                <a:cs typeface="Times New Roman" pitchFamily="18" charset="0"/>
              </a:rPr>
              <a:t>Основные мероприятия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49192" y="-3049192"/>
            <a:ext cx="3045616" cy="9144000"/>
          </a:xfrm>
          <a:prstGeom prst="rect">
            <a:avLst/>
          </a:prstGeom>
        </p:spPr>
      </p:pic>
      <p:pic>
        <p:nvPicPr>
          <p:cNvPr id="39" name="Рисунок 38" descr="DSCN362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64637"/>
            <a:ext cx="2088232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 descr="DSCN347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429000"/>
            <a:ext cx="252028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DSCN363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244827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DSCN377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60648"/>
            <a:ext cx="288032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>
                <a:latin typeface="Segoe Script" pitchFamily="34" charset="0"/>
              </a:rPr>
              <a:t>Здоровьесберегающие</a:t>
            </a:r>
            <a:r>
              <a:rPr lang="ru-RU" sz="2800" dirty="0" smtClean="0">
                <a:latin typeface="Segoe Script" pitchFamily="34" charset="0"/>
              </a:rPr>
              <a:t> технологии</a:t>
            </a:r>
            <a:endParaRPr lang="en-US" sz="2800" dirty="0">
              <a:latin typeface="Segoe Script" pitchFamily="34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gray">
          <a:xfrm>
            <a:off x="1000100" y="2000240"/>
            <a:ext cx="3956050" cy="38814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gray">
          <a:xfrm>
            <a:off x="1285852" y="2214554"/>
            <a:ext cx="3490913" cy="349091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gray">
          <a:xfrm>
            <a:off x="1643042" y="2357430"/>
            <a:ext cx="2973388" cy="297338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gray">
          <a:xfrm rot="30644363">
            <a:off x="548413" y="3553711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gray">
          <a:xfrm rot="16200000">
            <a:off x="1920856" y="1293798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 rot="1788254">
            <a:off x="3409217" y="3485659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gray">
          <a:xfrm>
            <a:off x="1907704" y="3501008"/>
            <a:ext cx="204311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FF0000"/>
                </a:solidFill>
              </a:rPr>
              <a:t>Здоровье 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gray">
          <a:xfrm>
            <a:off x="2071670" y="2000240"/>
            <a:ext cx="150495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dirty="0" err="1" smtClean="0"/>
              <a:t>СанПины</a:t>
            </a:r>
            <a:r>
              <a:rPr lang="ru-RU" dirty="0" smtClean="0">
                <a:solidFill>
                  <a:srgbClr val="FFFBFC"/>
                </a:solidFill>
              </a:rPr>
              <a:t> </a:t>
            </a:r>
            <a:endParaRPr lang="en-US" dirty="0">
              <a:solidFill>
                <a:srgbClr val="FFFBFC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gray">
          <a:xfrm>
            <a:off x="642910" y="4286256"/>
            <a:ext cx="164307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err="1" smtClean="0"/>
              <a:t>Интерактив-ные</a:t>
            </a:r>
            <a:r>
              <a:rPr lang="ru-RU" dirty="0" smtClean="0"/>
              <a:t> методы</a:t>
            </a:r>
            <a:endParaRPr lang="en-US" dirty="0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black">
          <a:xfrm>
            <a:off x="5143504" y="1571612"/>
            <a:ext cx="400049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2000" b="1" dirty="0">
                <a:solidFill>
                  <a:schemeClr val="folHlink"/>
                </a:solidFill>
              </a:rPr>
              <a:t> </a:t>
            </a:r>
          </a:p>
          <a:p>
            <a:pPr marL="120650" indent="-120650" algn="ctr" eaLnBrk="0" hangingPunct="0">
              <a:buFont typeface="Wingdings" pitchFamily="2" charset="2"/>
              <a:buNone/>
            </a:pP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black">
          <a:xfrm>
            <a:off x="6461125" y="4140200"/>
            <a:ext cx="2649538" cy="95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en-US" sz="1600" b="1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 </a:t>
            </a:r>
            <a:endParaRPr lang="en-US" b="1" dirty="0">
              <a:solidFill>
                <a:schemeClr val="hlink"/>
              </a:solidFill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endParaRPr lang="en-US" dirty="0">
              <a:solidFill>
                <a:srgbClr val="1C1C1C"/>
              </a:solidFill>
            </a:endParaRPr>
          </a:p>
          <a:p>
            <a:pPr marL="120650" indent="-120650"/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gray">
          <a:xfrm>
            <a:off x="3714744" y="4071942"/>
            <a:ext cx="171451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/>
              <a:t>Здоровье сберегающая среда </a:t>
            </a:r>
            <a:endParaRPr lang="en-US" dirty="0"/>
          </a:p>
        </p:txBody>
      </p:sp>
      <p:sp>
        <p:nvSpPr>
          <p:cNvPr id="16" name="Прямоугольник 27"/>
          <p:cNvSpPr>
            <a:spLocks noChangeArrowheads="1"/>
          </p:cNvSpPr>
          <p:nvPr/>
        </p:nvSpPr>
        <p:spPr bwMode="auto">
          <a:xfrm>
            <a:off x="5357818" y="1214422"/>
            <a:ext cx="35004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Методы и формы реализации </a:t>
            </a:r>
            <a:r>
              <a:rPr lang="ru-RU" b="1" dirty="0" err="1" smtClean="0"/>
              <a:t>здоровье-сберегающих</a:t>
            </a:r>
            <a:r>
              <a:rPr lang="ru-RU" b="1" dirty="0" smtClean="0"/>
              <a:t> </a:t>
            </a:r>
            <a:r>
              <a:rPr lang="ru-RU" b="1" dirty="0"/>
              <a:t>технологий </a:t>
            </a:r>
            <a:endParaRPr lang="ru-RU" dirty="0"/>
          </a:p>
          <a:p>
            <a:r>
              <a:rPr lang="ru-RU" dirty="0" smtClean="0"/>
              <a:t>Физическое </a:t>
            </a:r>
            <a:r>
              <a:rPr lang="ru-RU" dirty="0"/>
              <a:t>здоровье</a:t>
            </a:r>
            <a:r>
              <a:rPr lang="ru-RU" b="1" dirty="0"/>
              <a:t> </a:t>
            </a:r>
            <a:r>
              <a:rPr lang="en-US" dirty="0"/>
              <a:t>I </a:t>
            </a:r>
            <a:endParaRPr lang="ru-RU" dirty="0"/>
          </a:p>
          <a:p>
            <a:r>
              <a:rPr lang="ru-RU" dirty="0"/>
              <a:t>-Спортивный кружок </a:t>
            </a:r>
          </a:p>
          <a:p>
            <a:r>
              <a:rPr lang="ru-RU" dirty="0"/>
              <a:t>- Уроки физкультуры</a:t>
            </a:r>
          </a:p>
          <a:p>
            <a:r>
              <a:rPr lang="ru-RU" dirty="0"/>
              <a:t>- Прогулки на свежем воздухе</a:t>
            </a:r>
          </a:p>
          <a:p>
            <a:r>
              <a:rPr lang="ru-RU" dirty="0"/>
              <a:t>- Походы</a:t>
            </a:r>
          </a:p>
          <a:p>
            <a:r>
              <a:rPr lang="ru-RU" dirty="0"/>
              <a:t>- Отдых (летом на море)</a:t>
            </a:r>
          </a:p>
          <a:p>
            <a:r>
              <a:rPr lang="ru-RU" dirty="0"/>
              <a:t>- Солнечные ванны</a:t>
            </a:r>
          </a:p>
          <a:p>
            <a:r>
              <a:rPr lang="ru-RU" dirty="0"/>
              <a:t>- Водные процедуры</a:t>
            </a:r>
          </a:p>
          <a:p>
            <a:r>
              <a:rPr lang="ru-RU" dirty="0"/>
              <a:t>- Упражнения</a:t>
            </a:r>
          </a:p>
          <a:p>
            <a:r>
              <a:rPr lang="ru-RU" dirty="0"/>
              <a:t>- Соревновательный метод</a:t>
            </a:r>
          </a:p>
          <a:p>
            <a:r>
              <a:rPr lang="ru-RU" dirty="0"/>
              <a:t>- Игровой </a:t>
            </a:r>
          </a:p>
          <a:p>
            <a:r>
              <a:rPr lang="ru-RU" dirty="0"/>
              <a:t>- Привитие гигиенических навыков </a:t>
            </a:r>
          </a:p>
          <a:p>
            <a:r>
              <a:rPr lang="ru-RU" dirty="0"/>
              <a:t>- Трудовая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2555776" y="332656"/>
            <a:ext cx="6192688" cy="1080120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</a:rPr>
              <a:t>Содержание</a:t>
            </a:r>
            <a:endParaRPr lang="ru-RU" sz="4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55776" y="1484784"/>
          <a:ext cx="6192688" cy="4877064"/>
        </p:xfrm>
        <a:graphic>
          <a:graphicData uri="http://schemas.openxmlformats.org/drawingml/2006/table">
            <a:tbl>
              <a:tblPr firstRow="1" firstCol="1" lastCol="1" bandRow="1" bandCol="1">
                <a:tableStyleId>{0E3FDE45-AF77-4B5C-9715-49D594BDF05E}</a:tableStyleId>
              </a:tblPr>
              <a:tblGrid>
                <a:gridCol w="432048"/>
                <a:gridCol w="5760640"/>
              </a:tblGrid>
              <a:tr h="953661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400" dirty="0" smtClean="0"/>
                        <a:t>       Психолого-педагогическая характеристика группы.</a:t>
                      </a:r>
                      <a:endParaRPr lang="ru-RU" sz="24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       Анализ воспитательной работы по степени реализации поставленных в начале года задач.</a:t>
                      </a:r>
                      <a:endParaRPr lang="ru-RU" sz="24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93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2400" dirty="0" smtClean="0"/>
                        <a:t>Профилактическая деятельность</a:t>
                      </a:r>
                      <a:endParaRPr lang="ru-RU" sz="24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        Наши достижения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736">
                <a:tc>
                  <a:txBody>
                    <a:bodyPr/>
                    <a:lstStyle/>
                    <a:p>
                      <a:r>
                        <a:rPr lang="ru-RU" dirty="0" smtClean="0"/>
                        <a:t>5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Результаты самообразования педагогов 2 гр.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736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        Цели и задачи на 2013-2014 </a:t>
                      </a:r>
                      <a:r>
                        <a:rPr lang="ru-RU" sz="2400" dirty="0" err="1" smtClean="0"/>
                        <a:t>уч.год</a:t>
                      </a:r>
                      <a:r>
                        <a:rPr lang="ru-RU" sz="2400" dirty="0" smtClean="0"/>
                        <a:t>.</a:t>
                      </a:r>
                      <a:endParaRPr lang="ru-RU" sz="24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Безымянный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700808"/>
            <a:ext cx="2356675" cy="3816424"/>
          </a:xfrm>
          <a:prstGeom prst="rect">
            <a:avLst/>
          </a:prstGeom>
        </p:spPr>
      </p:pic>
      <p:pic>
        <p:nvPicPr>
          <p:cNvPr id="11" name="Рисунок 10" descr="DSCN322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4820" y="2689196"/>
            <a:ext cx="2952330" cy="169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2" name="Rectangle 24"/>
          <p:cNvSpPr>
            <a:spLocks noChangeArrowheads="1"/>
          </p:cNvSpPr>
          <p:nvPr/>
        </p:nvSpPr>
        <p:spPr bwMode="gray">
          <a:xfrm>
            <a:off x="1677988" y="3013075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black">
          <a:xfrm>
            <a:off x="467544" y="6309320"/>
            <a:ext cx="5857916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1600" b="1" dirty="0" smtClean="0">
                <a:solidFill>
                  <a:schemeClr val="tx2"/>
                </a:solidFill>
              </a:rPr>
              <a:t>Беседы, диспуты, ролевые игры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539552" y="404664"/>
            <a:ext cx="6336704" cy="1152128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latin typeface="Segoe Script" pitchFamily="34" charset="0"/>
              </a:rPr>
              <a:t>Основные мероприятия: </a:t>
            </a:r>
            <a:endParaRPr lang="ru-RU" sz="3200" dirty="0">
              <a:latin typeface="Segoe Script" pitchFamily="34" charset="0"/>
            </a:endParaRPr>
          </a:p>
        </p:txBody>
      </p:sp>
      <p:pic>
        <p:nvPicPr>
          <p:cNvPr id="19" name="Рисунок 18" descr="DSC_025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260648"/>
            <a:ext cx="1600442" cy="2149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DSCN368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4509120"/>
            <a:ext cx="1599642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DSCN356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780928"/>
            <a:ext cx="218424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58" name="AutoShape 30"/>
          <p:cNvSpPr>
            <a:spLocks noChangeArrowheads="1"/>
          </p:cNvSpPr>
          <p:nvPr/>
        </p:nvSpPr>
        <p:spPr bwMode="gray">
          <a:xfrm>
            <a:off x="179512" y="2060848"/>
            <a:ext cx="6287082" cy="1076325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dirty="0" smtClean="0"/>
              <a:t>Профилактическая работа медицинского персонала, </a:t>
            </a:r>
          </a:p>
          <a:p>
            <a:r>
              <a:rPr lang="ru-RU" dirty="0" smtClean="0"/>
              <a:t>Инструктажи, беседы о «ЗОЖ»</a:t>
            </a:r>
            <a:endParaRPr lang="ru-RU" dirty="0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gray">
          <a:xfrm>
            <a:off x="179512" y="3429000"/>
            <a:ext cx="6287082" cy="1076325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Занятия с волонтерами «Зернышко», волонтерами</a:t>
            </a:r>
          </a:p>
          <a:p>
            <a:r>
              <a:rPr lang="ru-RU" dirty="0" smtClean="0"/>
              <a:t>ТГПИ имени </a:t>
            </a:r>
            <a:r>
              <a:rPr lang="ru-RU" dirty="0" err="1" smtClean="0"/>
              <a:t>А.П,Чехова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с представителями волонтерской организации </a:t>
            </a:r>
          </a:p>
          <a:p>
            <a:r>
              <a:rPr lang="ru-RU" dirty="0" smtClean="0"/>
              <a:t>«Кто если не мы?!», организацией «Молодая гвардия»</a:t>
            </a:r>
            <a:endParaRPr lang="ru-RU" dirty="0"/>
          </a:p>
        </p:txBody>
      </p:sp>
      <p:sp>
        <p:nvSpPr>
          <p:cNvPr id="22559" name="AutoShape 31"/>
          <p:cNvSpPr>
            <a:spLocks noChangeArrowheads="1"/>
          </p:cNvSpPr>
          <p:nvPr/>
        </p:nvSpPr>
        <p:spPr bwMode="gray">
          <a:xfrm>
            <a:off x="179512" y="4941168"/>
            <a:ext cx="6408712" cy="1152128"/>
          </a:xfrm>
          <a:prstGeom prst="roundRect">
            <a:avLst>
              <a:gd name="adj" fmla="val 16667"/>
            </a:avLst>
          </a:prstGeom>
          <a:solidFill>
            <a:srgbClr val="FFFF00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Участие воспитанников в спортивных секциях, спортивных</a:t>
            </a:r>
          </a:p>
          <a:p>
            <a:r>
              <a:rPr lang="ru-RU" dirty="0" smtClean="0"/>
              <a:t>соревнованиях различных уровней</a:t>
            </a:r>
          </a:p>
          <a:p>
            <a:r>
              <a:rPr lang="ru-RU" dirty="0" smtClean="0"/>
              <a:t>Участие во Всероссийском конкурсе сочинений</a:t>
            </a:r>
          </a:p>
          <a:p>
            <a:r>
              <a:rPr lang="ru-RU" dirty="0" smtClean="0"/>
              <a:t> «Молодежь выбирает ЗОЖ»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Segoe Script" pitchFamily="34" charset="0"/>
              </a:rPr>
              <a:t>Организация </a:t>
            </a:r>
            <a:r>
              <a:rPr lang="ru-RU" sz="2800" dirty="0" err="1" smtClean="0">
                <a:latin typeface="Segoe Script" pitchFamily="34" charset="0"/>
              </a:rPr>
              <a:t>постинтернатного</a:t>
            </a:r>
            <a:r>
              <a:rPr lang="ru-RU" sz="2800" dirty="0" smtClean="0">
                <a:latin typeface="Segoe Script" pitchFamily="34" charset="0"/>
              </a:rPr>
              <a:t> сопровождения</a:t>
            </a:r>
            <a:endParaRPr lang="en-US" sz="2800" dirty="0">
              <a:latin typeface="Segoe Script" pitchFamily="34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gray">
          <a:xfrm>
            <a:off x="2424113" y="2138363"/>
            <a:ext cx="3956050" cy="38814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gray">
          <a:xfrm>
            <a:off x="2641600" y="2344738"/>
            <a:ext cx="3490913" cy="349091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gray">
          <a:xfrm>
            <a:off x="2857500" y="2671763"/>
            <a:ext cx="2973388" cy="297338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gray">
          <a:xfrm rot="30644363">
            <a:off x="2100263" y="3970338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gray">
          <a:xfrm rot="16200000">
            <a:off x="3378200" y="1776413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 rot="1788254">
            <a:off x="4623663" y="3985723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gray">
          <a:xfrm>
            <a:off x="3428992" y="2143116"/>
            <a:ext cx="187484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/>
              <a:t>Встречи с выпускниками  </a:t>
            </a:r>
            <a:endParaRPr lang="en-US" dirty="0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gray">
          <a:xfrm>
            <a:off x="2000232" y="4643446"/>
            <a:ext cx="185738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/>
              <a:t>Социальное воспитание</a:t>
            </a:r>
            <a:endParaRPr lang="en-US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gray">
          <a:xfrm>
            <a:off x="4857752" y="4714884"/>
            <a:ext cx="168752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/>
              <a:t>Профориентация</a:t>
            </a:r>
            <a:endParaRPr lang="en-US" dirty="0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black">
          <a:xfrm>
            <a:off x="5643570" y="714356"/>
            <a:ext cx="350043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650" indent="-120650" algn="ctr" eaLnBrk="0" hangingPunct="0"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течение всего года  ребята имели возможность общаться с выпускниками, которые часто приходят к нам в гости. Обсуждали проблемы, радовались успехам. Получали знания о самостоятельной жизни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20650" indent="-120650" algn="ctr" eaLnBrk="0" hangingPunct="0">
              <a:buFont typeface="Wingdings" pitchFamily="2" charset="2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20650" indent="-120650" algn="ctr"/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black">
          <a:xfrm>
            <a:off x="357158" y="2000241"/>
            <a:ext cx="26495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ru-RU" b="1" dirty="0" smtClean="0"/>
              <a:t>- Общение с шефами</a:t>
            </a:r>
          </a:p>
          <a:p>
            <a:pPr marL="120650" indent="-120650" eaLnBrk="0" hangingPunct="0">
              <a:buFontTx/>
              <a:buChar char="-"/>
            </a:pPr>
            <a:r>
              <a:rPr lang="ru-RU" b="1" dirty="0" smtClean="0"/>
              <a:t>Посещение культурно-образовательных центров</a:t>
            </a:r>
          </a:p>
          <a:p>
            <a:pPr marL="120650" indent="-120650" eaLnBrk="0" hangingPunct="0">
              <a:buFontTx/>
              <a:buChar char="-"/>
            </a:pPr>
            <a:r>
              <a:rPr lang="ru-RU" b="1" dirty="0" smtClean="0"/>
              <a:t> Расширение контактов</a:t>
            </a:r>
          </a:p>
          <a:p>
            <a:pPr marL="120650" indent="-120650" eaLnBrk="0" hangingPunct="0">
              <a:buFont typeface="Wingdings" pitchFamily="2" charset="2"/>
              <a:buNone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black">
          <a:xfrm>
            <a:off x="6357950" y="4357695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ru-RU" b="1" dirty="0" smtClean="0"/>
              <a:t>  - Развитие хозяйственно-бытовых навыков.</a:t>
            </a:r>
          </a:p>
          <a:p>
            <a:pPr marL="120650" indent="-120650" eaLnBrk="0" hangingPunct="0">
              <a:buFont typeface="Wingdings" pitchFamily="2" charset="2"/>
              <a:buNone/>
            </a:pPr>
            <a:r>
              <a:rPr lang="ru-RU" b="1" dirty="0" smtClean="0"/>
              <a:t>- Развитие самостоятельности</a:t>
            </a:r>
          </a:p>
          <a:p>
            <a:pPr marL="120650" indent="-120650" eaLnBrk="0" hangingPunct="0">
              <a:buFont typeface="Wingdings" pitchFamily="2" charset="2"/>
              <a:buNone/>
            </a:pPr>
            <a:endParaRPr lang="en-US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" name="AutoShape 30"/>
          <p:cNvSpPr>
            <a:spLocks noChangeArrowheads="1"/>
          </p:cNvSpPr>
          <p:nvPr/>
        </p:nvSpPr>
        <p:spPr bwMode="gray">
          <a:xfrm>
            <a:off x="1475656" y="2348880"/>
            <a:ext cx="5184576" cy="1076325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Экскурсия в пожарную часть «Знакомство с</a:t>
            </a:r>
          </a:p>
          <a:p>
            <a:r>
              <a:rPr lang="ru-RU" dirty="0" smtClean="0"/>
              <a:t> трудностями и режимом спасателей», </a:t>
            </a:r>
          </a:p>
          <a:p>
            <a:r>
              <a:rPr lang="ru-RU" dirty="0" smtClean="0"/>
              <a:t>встречи с выпускниками, шефами</a:t>
            </a:r>
            <a:endParaRPr lang="ru-RU" dirty="0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gray">
          <a:xfrm>
            <a:off x="1475656" y="980728"/>
            <a:ext cx="5256584" cy="1152128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Участие воспитанников в конкурсе Презентаций</a:t>
            </a:r>
          </a:p>
          <a:p>
            <a:r>
              <a:rPr lang="ru-RU" dirty="0" smtClean="0"/>
              <a:t> «Моя профессия», Леша А.- 1 место, </a:t>
            </a:r>
          </a:p>
          <a:p>
            <a:r>
              <a:rPr lang="ru-RU" dirty="0" smtClean="0"/>
              <a:t>Влад А.- 2 место, Саша Ч. -участник </a:t>
            </a:r>
            <a:endParaRPr lang="ru-RU" dirty="0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1466850" y="4933950"/>
            <a:ext cx="5781675" cy="31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400" b="1" dirty="0" smtClean="0">
                <a:solidFill>
                  <a:srgbClr val="000000"/>
                </a:solidFill>
              </a:rPr>
              <a:t>.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1435608" y="0"/>
            <a:ext cx="5584664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Segoe Script" pitchFamily="34" charset="0"/>
              </a:rPr>
              <a:t>Основные мероприятия: </a:t>
            </a:r>
            <a:endParaRPr lang="ru-RU" sz="3200" dirty="0">
              <a:latin typeface="Segoe Script" pitchFamily="34" charset="0"/>
            </a:endParaRP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gray">
          <a:xfrm>
            <a:off x="1403648" y="3573017"/>
            <a:ext cx="5328592" cy="1008112"/>
          </a:xfrm>
          <a:prstGeom prst="roundRect">
            <a:avLst>
              <a:gd name="adj" fmla="val 16667"/>
            </a:avLst>
          </a:prstGeom>
          <a:solidFill>
            <a:srgbClr val="FFFF00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Дискуссии  на темы: «Семейный бюджет: как</a:t>
            </a:r>
          </a:p>
          <a:p>
            <a:r>
              <a:rPr lang="ru-RU" dirty="0" smtClean="0"/>
              <a:t>тратить деньги?!», «В чем цель жизни </a:t>
            </a:r>
          </a:p>
          <a:p>
            <a:r>
              <a:rPr lang="ru-RU" dirty="0" smtClean="0"/>
              <a:t>человека?» и т.д.</a:t>
            </a:r>
            <a:endParaRPr lang="ru-RU" dirty="0"/>
          </a:p>
        </p:txBody>
      </p:sp>
      <p:pic>
        <p:nvPicPr>
          <p:cNvPr id="12" name="Рисунок 11" descr="DSCN33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2132856"/>
            <a:ext cx="2483768" cy="186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N333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277" y="4941168"/>
            <a:ext cx="2075723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N334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0"/>
            <a:ext cx="2123728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SCN348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725144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DSCN351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14300" y="414300"/>
            <a:ext cx="2304256" cy="147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SCN3509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36038" y="2756925"/>
            <a:ext cx="2003715" cy="133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DSCN3516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16601" y="5137751"/>
            <a:ext cx="2036850" cy="140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4896544" cy="1143000"/>
          </a:xfrm>
        </p:spPr>
        <p:txBody>
          <a:bodyPr/>
          <a:lstStyle/>
          <a:p>
            <a:r>
              <a:rPr lang="ru-RU" sz="2800" dirty="0" smtClean="0">
                <a:latin typeface="Segoe Script" pitchFamily="34" charset="0"/>
              </a:rPr>
              <a:t>Профилактическая работа</a:t>
            </a:r>
            <a:endParaRPr lang="en-US" sz="2800" dirty="0">
              <a:latin typeface="Segoe Script" pitchFamily="34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gray">
          <a:xfrm>
            <a:off x="2424113" y="2138363"/>
            <a:ext cx="3956050" cy="38814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gray">
          <a:xfrm>
            <a:off x="2641600" y="2344738"/>
            <a:ext cx="3490913" cy="349091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gray">
          <a:xfrm>
            <a:off x="2857500" y="2671763"/>
            <a:ext cx="2973388" cy="297338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gray">
          <a:xfrm rot="30644363">
            <a:off x="2169828" y="3912039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gray">
          <a:xfrm rot="16200000">
            <a:off x="3378200" y="1776413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 rot="1788254">
            <a:off x="4623663" y="3985723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gray">
          <a:xfrm>
            <a:off x="3357554" y="3786190"/>
            <a:ext cx="204311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9C4A06"/>
                </a:solidFill>
              </a:rPr>
              <a:t>Профилактика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gray">
          <a:xfrm>
            <a:off x="3428992" y="2285992"/>
            <a:ext cx="188510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err="1" smtClean="0"/>
              <a:t>Предупрежде-ние</a:t>
            </a:r>
            <a:r>
              <a:rPr lang="ru-RU" dirty="0" smtClean="0"/>
              <a:t> травматизма</a:t>
            </a:r>
            <a:endParaRPr lang="en-US" dirty="0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gray">
          <a:xfrm>
            <a:off x="2195736" y="4221088"/>
            <a:ext cx="1405501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/>
              <a:t>Предупреждение употребления ПАВ</a:t>
            </a:r>
            <a:endParaRPr lang="en-US" sz="2000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gray">
          <a:xfrm>
            <a:off x="4932040" y="4509120"/>
            <a:ext cx="140177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/>
              <a:t>Предупреждение </a:t>
            </a:r>
            <a:r>
              <a:rPr lang="ru-RU" dirty="0" err="1" smtClean="0"/>
              <a:t>самоволь-ных</a:t>
            </a:r>
            <a:r>
              <a:rPr lang="ru-RU" dirty="0" smtClean="0"/>
              <a:t> уходов</a:t>
            </a:r>
            <a:endParaRPr lang="en-US" dirty="0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black">
          <a:xfrm>
            <a:off x="5857884" y="642918"/>
            <a:ext cx="307186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данном направлении работа велась в тесном сотрудничестве с администрацией, узкими специалистами (педагог-психолог, нарколог), инспекторами ПДН, молодежными, благотворительными организациями, волонтерами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20650" indent="-120650" algn="ctr" eaLnBrk="0" hangingPunct="0">
              <a:buFont typeface="Wingdings" pitchFamily="2" charset="2"/>
              <a:buNone/>
            </a:pPr>
            <a:endParaRPr lang="en-US" b="1" dirty="0">
              <a:solidFill>
                <a:schemeClr val="folHlink"/>
              </a:solidFill>
            </a:endParaRPr>
          </a:p>
          <a:p>
            <a:pPr marL="120650" indent="-120650" algn="ctr"/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black">
          <a:xfrm>
            <a:off x="0" y="1214422"/>
            <a:ext cx="266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black">
          <a:xfrm>
            <a:off x="179512" y="1412776"/>
            <a:ext cx="3041498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Системность</a:t>
            </a:r>
          </a:p>
          <a:p>
            <a:pPr marL="120650" indent="-120650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Комплексность</a:t>
            </a:r>
          </a:p>
          <a:p>
            <a:pPr marL="120650" indent="-120650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Межведомственное взаимодействие</a:t>
            </a:r>
          </a:p>
          <a:p>
            <a:pPr marL="120650" indent="-120650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Единство требований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" name="AutoShape 30"/>
          <p:cNvSpPr>
            <a:spLocks noChangeArrowheads="1"/>
          </p:cNvSpPr>
          <p:nvPr/>
        </p:nvSpPr>
        <p:spPr bwMode="gray">
          <a:xfrm>
            <a:off x="0" y="3000372"/>
            <a:ext cx="6215074" cy="1076325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Занятия с волонтерами, взаимодействие с </a:t>
            </a:r>
          </a:p>
          <a:p>
            <a:r>
              <a:rPr lang="ru-RU" dirty="0" smtClean="0"/>
              <a:t>педагогом-психологом, диспуты, беседы о вреде ПАВ</a:t>
            </a:r>
            <a:endParaRPr lang="ru-RU" dirty="0"/>
          </a:p>
        </p:txBody>
      </p:sp>
      <p:sp>
        <p:nvSpPr>
          <p:cNvPr id="22559" name="AutoShape 31"/>
          <p:cNvSpPr>
            <a:spLocks noChangeArrowheads="1"/>
          </p:cNvSpPr>
          <p:nvPr/>
        </p:nvSpPr>
        <p:spPr bwMode="gray">
          <a:xfrm>
            <a:off x="0" y="4429132"/>
            <a:ext cx="6215074" cy="1076325"/>
          </a:xfrm>
          <a:prstGeom prst="roundRect">
            <a:avLst>
              <a:gd name="adj" fmla="val 16667"/>
            </a:avLst>
          </a:prstGeom>
          <a:solidFill>
            <a:schemeClr val="hlink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Участие во Всероссийском конкурсе</a:t>
            </a:r>
          </a:p>
          <a:p>
            <a:r>
              <a:rPr lang="ru-RU" dirty="0" smtClean="0"/>
              <a:t>«Молодежь выбирает ЗОЖ», Всероссийской олимпиаде</a:t>
            </a:r>
          </a:p>
          <a:p>
            <a:r>
              <a:rPr lang="ru-RU" dirty="0" smtClean="0"/>
              <a:t>по физкультуре</a:t>
            </a:r>
            <a:endParaRPr lang="ru-RU" dirty="0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gray">
          <a:xfrm>
            <a:off x="0" y="1714488"/>
            <a:ext cx="6215074" cy="1076325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Профилактическая работа медицинского персонала, </a:t>
            </a:r>
          </a:p>
          <a:p>
            <a:r>
              <a:rPr lang="ru-RU" dirty="0" smtClean="0"/>
              <a:t>Инструктажи, беседы о «ЗОЖ»</a:t>
            </a:r>
            <a:endParaRPr lang="ru-RU" dirty="0"/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Segoe Script" pitchFamily="34" charset="0"/>
              </a:rPr>
              <a:t>Основные мероприятия: </a:t>
            </a:r>
            <a:endParaRPr lang="ru-RU" sz="3200" dirty="0">
              <a:latin typeface="Segoe Script" pitchFamily="34" charset="0"/>
            </a:endParaRPr>
          </a:p>
        </p:txBody>
      </p:sp>
      <p:pic>
        <p:nvPicPr>
          <p:cNvPr id="8" name="Рисунок 7" descr="DSCN33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404664"/>
            <a:ext cx="2339752" cy="175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481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2492896"/>
            <a:ext cx="2315749" cy="1736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486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293096"/>
            <a:ext cx="2483768" cy="186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9808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Segoe Script" pitchFamily="34" charset="0"/>
                <a:cs typeface="Times New Roman" pitchFamily="18" charset="0"/>
              </a:rPr>
              <a:t>НАШИ РЕЗУЛЬТАТЫ И ДОСТИЖЕНИЯ</a:t>
            </a:r>
            <a:endParaRPr lang="ru-RU" sz="2800" dirty="0"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13315" name="Содержимое 4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968896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/>
              <a:t>     В течение года ребята принимали участие в различных конкурсах (творческих, спортивных, массовых мероприятий)</a:t>
            </a:r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gray">
          <a:xfrm>
            <a:off x="285720" y="5913438"/>
            <a:ext cx="857256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Некоторые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наши ребята имеют командные и </a:t>
            </a:r>
            <a:r>
              <a:rPr lang="ru-RU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индивидуальные достижения!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2013-03-26 11.49.3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38165">
            <a:off x="-167025" y="2597192"/>
            <a:ext cx="2719843" cy="203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029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94525">
            <a:off x="6901959" y="2566023"/>
            <a:ext cx="2483768" cy="186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31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55531">
            <a:off x="4470750" y="3150664"/>
            <a:ext cx="3139627" cy="235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382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46344">
            <a:off x="1989588" y="3230078"/>
            <a:ext cx="2964129" cy="222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Пусть не во всем но в спорте мы всегда на первом месте!!!</a:t>
            </a:r>
            <a:endParaRPr lang="ru-RU" dirty="0"/>
          </a:p>
        </p:txBody>
      </p:sp>
      <p:pic>
        <p:nvPicPr>
          <p:cNvPr id="4" name="Содержимое 3" descr="DSCN382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46670" y="2226990"/>
            <a:ext cx="4785519" cy="3589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38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060848"/>
            <a:ext cx="505205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Segoe Script" pitchFamily="34" charset="0"/>
              </a:rPr>
              <a:t>Участие в конкурсах воспитанниками</a:t>
            </a:r>
            <a:endParaRPr lang="ru-RU" sz="2800" dirty="0">
              <a:latin typeface="Segoe Script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836712"/>
          <a:ext cx="9143999" cy="559944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83147"/>
                <a:gridCol w="1101749"/>
                <a:gridCol w="6059103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Достижение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конкурса</a:t>
                      </a:r>
                      <a:endParaRPr lang="ru-RU" dirty="0"/>
                    </a:p>
                  </a:txBody>
                  <a:tcPr/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Харитонова</a:t>
                      </a:r>
                      <a:r>
                        <a:rPr lang="ru-RU" b="1" baseline="0" dirty="0" smtClean="0"/>
                        <a:t> С.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Всероссийский конкурс кроссвордов по сказкам Пушкина А.С.</a:t>
                      </a:r>
                      <a:endParaRPr lang="ru-RU" sz="1600" dirty="0"/>
                    </a:p>
                  </a:txBody>
                  <a:tcPr/>
                </a:tc>
              </a:tr>
              <a:tr h="5200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Черномаз С.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Всероссийский конкурс кроссвордов по сказкам Пушкина А.С.</a:t>
                      </a:r>
                    </a:p>
                  </a:txBody>
                  <a:tcPr/>
                </a:tc>
              </a:tr>
              <a:tr h="427341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Арчибасов</a:t>
                      </a:r>
                      <a:r>
                        <a:rPr lang="ru-RU" b="1" baseline="0" dirty="0" smtClean="0"/>
                        <a:t> А.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Всероссийская олимпиада по физической культуре</a:t>
                      </a:r>
                      <a:endParaRPr lang="ru-RU" sz="1600" dirty="0"/>
                    </a:p>
                  </a:txBody>
                  <a:tcPr/>
                </a:tc>
              </a:tr>
              <a:tr h="35786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Веревкин 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Соревнования по авиамодельному спорту</a:t>
                      </a:r>
                      <a:endParaRPr lang="ru-RU" sz="1600" dirty="0"/>
                    </a:p>
                  </a:txBody>
                  <a:tcPr/>
                </a:tc>
              </a:tr>
              <a:tr h="34390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Черномаз С.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Соревнования по боксу</a:t>
                      </a:r>
                      <a:endParaRPr lang="ru-RU" sz="1600" dirty="0"/>
                    </a:p>
                  </a:txBody>
                  <a:tcPr/>
                </a:tc>
              </a:tr>
              <a:tr h="36129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Глазунов</a:t>
                      </a:r>
                      <a:r>
                        <a:rPr lang="ru-RU" b="1" baseline="0" dirty="0" smtClean="0"/>
                        <a:t> З.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Международный фестиваль «Молодежь выбирает ЗОЖ»</a:t>
                      </a:r>
                      <a:endParaRPr lang="ru-RU" sz="1600" dirty="0"/>
                    </a:p>
                  </a:txBody>
                  <a:tcPr/>
                </a:tc>
              </a:tr>
              <a:tr h="673706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СкворцовА.,Арчибасов</a:t>
                      </a:r>
                      <a:r>
                        <a:rPr lang="ru-RU" b="1" dirty="0" smtClean="0"/>
                        <a:t> А, Агеев 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Городская спартакиада</a:t>
                      </a:r>
                      <a:endParaRPr lang="ru-RU" sz="1600" dirty="0"/>
                    </a:p>
                  </a:txBody>
                  <a:tcPr/>
                </a:tc>
              </a:tr>
              <a:tr h="953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СкворцовА.,Арчибасов</a:t>
                      </a:r>
                      <a:r>
                        <a:rPr lang="ru-RU" b="1" dirty="0" smtClean="0"/>
                        <a:t> А, Агеев В.</a:t>
                      </a:r>
                    </a:p>
                    <a:p>
                      <a:r>
                        <a:rPr lang="ru-RU" b="1" dirty="0" err="1" smtClean="0"/>
                        <a:t>ЧерномазС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Областная спартакиада</a:t>
                      </a:r>
                      <a:endParaRPr lang="ru-RU" sz="1600" dirty="0"/>
                    </a:p>
                  </a:txBody>
                  <a:tcPr/>
                </a:tc>
              </a:tr>
              <a:tr h="77560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Скворцов</a:t>
                      </a:r>
                      <a:r>
                        <a:rPr lang="ru-RU" b="1" baseline="0" dirty="0" smtClean="0"/>
                        <a:t> А., Горбатов С.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Всероссийская спартакиада «Малые игры доброй воли» - баскетбол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532440" cy="114300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Дипломант 2 степени </a:t>
            </a:r>
            <a:r>
              <a:rPr lang="en-US" sz="3100" dirty="0" smtClean="0"/>
              <a:t>I </a:t>
            </a:r>
            <a:r>
              <a:rPr lang="ru-RU" sz="3100" dirty="0" smtClean="0"/>
              <a:t>Международного конкурса «Молодежь выбирает ЗОЖ</a:t>
            </a:r>
            <a:r>
              <a:rPr lang="ru-RU" sz="3600" dirty="0" smtClean="0"/>
              <a:t>»</a:t>
            </a:r>
            <a:endParaRPr lang="ru-RU" dirty="0"/>
          </a:p>
        </p:txBody>
      </p:sp>
      <p:pic>
        <p:nvPicPr>
          <p:cNvPr id="4" name="Содержимое 3" descr="Захар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700808"/>
            <a:ext cx="3393811" cy="4800600"/>
          </a:xfrm>
        </p:spPr>
      </p:pic>
      <p:sp>
        <p:nvSpPr>
          <p:cNvPr id="5" name="TextBox 4"/>
          <p:cNvSpPr txBox="1"/>
          <p:nvPr/>
        </p:nvSpPr>
        <p:spPr>
          <a:xfrm>
            <a:off x="5148064" y="2204864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Глазунов Захар подошел творчески к заданию воспитателей, его видение проблемы здорового образа жизни отметили и организаторы конкурса. 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94136" cy="1228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кроссвордов по сказкам А.С.Пушкина</a:t>
            </a:r>
            <a:endParaRPr lang="ru-RU" dirty="0"/>
          </a:p>
        </p:txBody>
      </p:sp>
      <p:pic>
        <p:nvPicPr>
          <p:cNvPr id="8" name="Содержимое 7" descr="d-284-18307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96752"/>
            <a:ext cx="3846382" cy="5376664"/>
          </a:xfrm>
        </p:spPr>
      </p:pic>
      <p:pic>
        <p:nvPicPr>
          <p:cNvPr id="10" name="Рисунок 9" descr="d-284-18407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225400"/>
            <a:ext cx="3851920" cy="53844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gray">
          <a:xfrm flipH="1">
            <a:off x="1730223" y="980728"/>
            <a:ext cx="1894216" cy="2647643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hlink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67" name="Freeform 3"/>
          <p:cNvSpPr>
            <a:spLocks/>
          </p:cNvSpPr>
          <p:nvPr/>
        </p:nvSpPr>
        <p:spPr bwMode="gray">
          <a:xfrm rot="3171804" flipH="1">
            <a:off x="396624" y="3008431"/>
            <a:ext cx="1952625" cy="2779895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2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68" name="Freeform 4"/>
          <p:cNvSpPr>
            <a:spLocks/>
          </p:cNvSpPr>
          <p:nvPr/>
        </p:nvSpPr>
        <p:spPr bwMode="gray">
          <a:xfrm rot="18473053">
            <a:off x="3015577" y="2937181"/>
            <a:ext cx="1978025" cy="2862265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1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5643602" cy="79397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Segoe Print" pitchFamily="2" charset="0"/>
                <a:cs typeface="Times New Roman" pitchFamily="18" charset="0"/>
              </a:rPr>
              <a:t>Социальный портрет группы:</a:t>
            </a:r>
            <a:endParaRPr lang="en-US" sz="2800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gray">
          <a:xfrm>
            <a:off x="1835696" y="2708920"/>
            <a:ext cx="1647825" cy="1647825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gray">
          <a:xfrm>
            <a:off x="0" y="5373216"/>
            <a:ext cx="578644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      Следует отметить, что физический, психологический и социальный возраст детей носит мозаичный характер. 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Мы исходили из  актуального уровня психического развития.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gray">
          <a:xfrm>
            <a:off x="1855231" y="1825694"/>
            <a:ext cx="179228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Младшие школьники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gray">
          <a:xfrm rot="1260861">
            <a:off x="551690" y="3809061"/>
            <a:ext cx="179228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</a:rPr>
              <a:t>Ю</a:t>
            </a:r>
            <a:r>
              <a:rPr lang="ru-RU" sz="2000" b="1" dirty="0" smtClean="0">
                <a:solidFill>
                  <a:srgbClr val="FFFFFF"/>
                </a:solidFill>
              </a:rPr>
              <a:t>ноши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gray">
          <a:xfrm rot="20267053">
            <a:off x="2994754" y="3739269"/>
            <a:ext cx="1792287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Подростки</a:t>
            </a:r>
          </a:p>
          <a:p>
            <a:pPr algn="ctr">
              <a:spcBef>
                <a:spcPct val="50000"/>
              </a:spcBef>
            </a:pP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267744" y="1412776"/>
            <a:ext cx="849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 чел.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475656" y="4653136"/>
            <a:ext cx="857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 чел.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4139952" y="4365104"/>
            <a:ext cx="849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 чел.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2339752" y="3212976"/>
            <a:ext cx="714380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12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1763629" y="1052736"/>
            <a:ext cx="507901" cy="753069"/>
            <a:chOff x="2027" y="2247"/>
            <a:chExt cx="592" cy="1166"/>
          </a:xfrm>
        </p:grpSpPr>
        <p:sp>
          <p:nvSpPr>
            <p:cNvPr id="28" name="Freeform 26"/>
            <p:cNvSpPr>
              <a:spLocks/>
            </p:cNvSpPr>
            <p:nvPr/>
          </p:nvSpPr>
          <p:spPr bwMode="gray">
            <a:xfrm>
              <a:off x="2027" y="2581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r>
                <a:rPr lang="ru-RU" dirty="0" smtClean="0"/>
                <a:t>  </a:t>
              </a:r>
              <a:r>
                <a:rPr lang="ru-RU" b="1" dirty="0" smtClean="0"/>
                <a:t>3</a:t>
              </a:r>
              <a:endParaRPr lang="ru-RU" b="1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251520" y="4149080"/>
            <a:ext cx="605408" cy="792087"/>
            <a:chOff x="4466" y="2053"/>
            <a:chExt cx="590" cy="1177"/>
          </a:xfrm>
          <a:solidFill>
            <a:srgbClr val="FFC000"/>
          </a:solidFill>
        </p:grpSpPr>
        <p:sp>
          <p:nvSpPr>
            <p:cNvPr id="40" name="Freeform 37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r>
                <a:rPr lang="ru-RU" dirty="0" smtClean="0"/>
                <a:t> </a:t>
              </a:r>
              <a:r>
                <a:rPr lang="ru-RU" b="1" dirty="0" smtClean="0"/>
                <a:t> 1</a:t>
              </a:r>
              <a:endParaRPr lang="ru-RU" b="1" dirty="0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2" name="Group 25"/>
          <p:cNvGrpSpPr>
            <a:grpSpLocks/>
          </p:cNvGrpSpPr>
          <p:nvPr/>
        </p:nvGrpSpPr>
        <p:grpSpPr bwMode="auto">
          <a:xfrm>
            <a:off x="3635653" y="4149079"/>
            <a:ext cx="534708" cy="853371"/>
            <a:chOff x="1857" y="2247"/>
            <a:chExt cx="628" cy="1114"/>
          </a:xfrm>
        </p:grpSpPr>
        <p:sp>
          <p:nvSpPr>
            <p:cNvPr id="43" name="Freeform 26"/>
            <p:cNvSpPr>
              <a:spLocks/>
            </p:cNvSpPr>
            <p:nvPr/>
          </p:nvSpPr>
          <p:spPr bwMode="gray">
            <a:xfrm>
              <a:off x="1857" y="252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r>
                <a:rPr lang="ru-RU" dirty="0" smtClean="0"/>
                <a:t>  3</a:t>
              </a:r>
              <a:endParaRPr lang="ru-RU" b="1" dirty="0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5" name="Group 36"/>
          <p:cNvGrpSpPr>
            <a:grpSpLocks/>
          </p:cNvGrpSpPr>
          <p:nvPr/>
        </p:nvGrpSpPr>
        <p:grpSpPr bwMode="auto">
          <a:xfrm>
            <a:off x="3131840" y="980729"/>
            <a:ext cx="605408" cy="941487"/>
            <a:chOff x="4466" y="2053"/>
            <a:chExt cx="590" cy="1399"/>
          </a:xfrm>
          <a:solidFill>
            <a:srgbClr val="FFC000"/>
          </a:solidFill>
        </p:grpSpPr>
        <p:sp>
          <p:nvSpPr>
            <p:cNvPr id="46" name="Freeform 37"/>
            <p:cNvSpPr>
              <a:spLocks/>
            </p:cNvSpPr>
            <p:nvPr/>
          </p:nvSpPr>
          <p:spPr bwMode="gray">
            <a:xfrm>
              <a:off x="4466" y="2481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r>
                <a:rPr lang="ru-RU" dirty="0" smtClean="0"/>
                <a:t> </a:t>
              </a:r>
              <a:r>
                <a:rPr lang="ru-RU" b="1" dirty="0" smtClean="0"/>
                <a:t> 2</a:t>
              </a:r>
              <a:endParaRPr lang="ru-RU" b="1" dirty="0"/>
            </a:p>
          </p:txBody>
        </p:sp>
        <p:sp>
          <p:nvSpPr>
            <p:cNvPr id="47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9" name="Рисунок 48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3491881" cy="6858000"/>
          </a:xfrm>
          <a:prstGeom prst="rect">
            <a:avLst/>
          </a:prstGeom>
        </p:spPr>
      </p:pic>
      <p:pic>
        <p:nvPicPr>
          <p:cNvPr id="11282" name="Picture 18" descr="C:\Documents and Settings\Андрей\Рабочий стол\106NIKON\DSCN29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71635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Рисунок 49" descr="2013-04-28 10.33.3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60648"/>
            <a:ext cx="2915816" cy="200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 descr="DSCN361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492896"/>
            <a:ext cx="327585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2" name="Group 25"/>
          <p:cNvGrpSpPr>
            <a:grpSpLocks/>
          </p:cNvGrpSpPr>
          <p:nvPr/>
        </p:nvGrpSpPr>
        <p:grpSpPr bwMode="auto">
          <a:xfrm>
            <a:off x="971600" y="4653136"/>
            <a:ext cx="504056" cy="792088"/>
            <a:chOff x="2111" y="2247"/>
            <a:chExt cx="592" cy="1034"/>
          </a:xfrm>
        </p:grpSpPr>
        <p:sp>
          <p:nvSpPr>
            <p:cNvPr id="53" name="Freeform 2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r>
                <a:rPr lang="ru-RU" dirty="0" smtClean="0"/>
                <a:t>  </a:t>
              </a:r>
              <a:r>
                <a:rPr lang="ru-RU" b="1" dirty="0" smtClean="0"/>
                <a:t>3</a:t>
              </a:r>
              <a:endParaRPr lang="ru-RU" b="1" dirty="0"/>
            </a:p>
          </p:txBody>
        </p:sp>
        <p:sp>
          <p:nvSpPr>
            <p:cNvPr id="54" name="Oval 2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99412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Segoe Script" pitchFamily="34" charset="0"/>
              </a:rPr>
              <a:t>Музыкальные достижения </a:t>
            </a:r>
            <a:r>
              <a:rPr lang="ru-RU" sz="3600" dirty="0" smtClean="0">
                <a:solidFill>
                  <a:srgbClr val="002060"/>
                </a:solidFill>
                <a:latin typeface="Segoe Script" pitchFamily="34" charset="0"/>
              </a:rPr>
              <a:t>Зубковой Софьи</a:t>
            </a:r>
            <a:endParaRPr lang="ru-RU" sz="3600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DSC_037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9995">
            <a:off x="3771511" y="1741814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558924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VII</a:t>
            </a:r>
            <a:r>
              <a:rPr lang="ru-RU" dirty="0" smtClean="0">
                <a:latin typeface="Segoe Script" pitchFamily="34" charset="0"/>
              </a:rPr>
              <a:t> Городской конкурс юных вокалистов «Маленький принц-2013»</a:t>
            </a:r>
            <a:r>
              <a:rPr lang="en-US" dirty="0" smtClean="0">
                <a:latin typeface="Segoe Script" pitchFamily="34" charset="0"/>
              </a:rPr>
              <a:t> - </a:t>
            </a:r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III</a:t>
            </a: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 место</a:t>
            </a:r>
          </a:p>
          <a:p>
            <a:r>
              <a:rPr lang="ru-RU" dirty="0" smtClean="0">
                <a:latin typeface="Segoe Script" pitchFamily="34" charset="0"/>
              </a:rPr>
              <a:t>«Не смолкают песни на Руси» </a:t>
            </a:r>
            <a:r>
              <a:rPr lang="en-US" dirty="0" smtClean="0">
                <a:latin typeface="Segoe Script" pitchFamily="34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II </a:t>
            </a: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место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6" name="Рисунок 5" descr="DSC_029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70734">
            <a:off x="-214628" y="1843112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47667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Monotype Corsiva" pitchFamily="66" charset="0"/>
              </a:rPr>
              <a:t>Результаты самообразования педагогов 2 группы</a:t>
            </a:r>
            <a:endParaRPr lang="ru-RU" sz="3200" b="1" i="1" dirty="0">
              <a:latin typeface="Monotype Corsiva" pitchFamily="66" charset="0"/>
            </a:endParaRPr>
          </a:p>
        </p:txBody>
      </p:sp>
      <p:pic>
        <p:nvPicPr>
          <p:cNvPr id="10" name="Содержимое 9" descr="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476672"/>
            <a:ext cx="3934616" cy="2781599"/>
          </a:xfrm>
        </p:spPr>
      </p:pic>
      <p:pic>
        <p:nvPicPr>
          <p:cNvPr id="13" name="Рисунок 12" descr="t-284-330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548680"/>
            <a:ext cx="2627784" cy="3673246"/>
          </a:xfrm>
          <a:prstGeom prst="rect">
            <a:avLst/>
          </a:prstGeom>
        </p:spPr>
      </p:pic>
      <p:pic>
        <p:nvPicPr>
          <p:cNvPr id="14" name="Рисунок 13" descr="t-284-3326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688"/>
            <a:ext cx="2653772" cy="3709573"/>
          </a:xfrm>
          <a:prstGeom prst="rect">
            <a:avLst/>
          </a:prstGeom>
        </p:spPr>
      </p:pic>
      <p:pic>
        <p:nvPicPr>
          <p:cNvPr id="15" name="Рисунок 14" descr="завуч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204864"/>
            <a:ext cx="2293325" cy="3235713"/>
          </a:xfrm>
          <a:prstGeom prst="rect">
            <a:avLst/>
          </a:prstGeom>
        </p:spPr>
      </p:pic>
      <p:pic>
        <p:nvPicPr>
          <p:cNvPr id="17" name="Рисунок 16" descr="diplom0350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699" y="2780928"/>
            <a:ext cx="2730301" cy="3861048"/>
          </a:xfrm>
          <a:prstGeom prst="rect">
            <a:avLst/>
          </a:prstGeom>
        </p:spPr>
      </p:pic>
      <p:pic>
        <p:nvPicPr>
          <p:cNvPr id="18" name="Рисунок 17" descr="diplom03597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08920"/>
            <a:ext cx="2712814" cy="3836319"/>
          </a:xfrm>
          <a:prstGeom prst="rect">
            <a:avLst/>
          </a:prstGeom>
        </p:spPr>
      </p:pic>
      <p:pic>
        <p:nvPicPr>
          <p:cNvPr id="19" name="Рисунок 18" descr="Vikagvf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905426"/>
            <a:ext cx="4176464" cy="2952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8367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Print" pitchFamily="2" charset="0"/>
              </a:rPr>
              <a:t>Распространение опыта, публикации</a:t>
            </a:r>
            <a:endParaRPr lang="ru-RU" sz="3200" dirty="0">
              <a:latin typeface="Segoe Print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052736"/>
          <a:ext cx="896448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17"/>
                <a:gridCol w="6974107"/>
                <a:gridCol w="154766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№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Название публикации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 автора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Духовно-нравственное воспитание в условиях детского дома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fontAlgn="base"/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hlinkClick r:id="rId2"/>
                        </a:rPr>
                        <a:t>http://pedsovet.org/components/com_mtree/attachment.php?link_id=82840&amp;cf_id=24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13-й Всероссийский интернет-педсовет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Педсовет.org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; 2012г</a:t>
                      </a: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Разувайлова</a:t>
                      </a:r>
                      <a:r>
                        <a:rPr lang="ru-RU" baseline="0" dirty="0" smtClean="0"/>
                        <a:t> Н.И</a:t>
                      </a:r>
                      <a:endParaRPr lang="ru-RU" dirty="0"/>
                    </a:p>
                  </a:txBody>
                  <a:tcPr/>
                </a:tc>
              </a:tr>
              <a:tr h="91322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Духовно-нравственное воспитание детей через творчество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  <a:hlinkClick r:id="rId3"/>
                        </a:rPr>
                        <a:t>http://pedsovet.org/component/option,com_mtree/task,viewlink/link_id,82840/Itemid,6/</a:t>
                      </a: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13-й Всероссийский интернет-педсовет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Педсовет.org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; 2012г</a:t>
                      </a: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Разувайлова</a:t>
                      </a:r>
                      <a:r>
                        <a:rPr lang="ru-RU" baseline="0" dirty="0" smtClean="0"/>
                        <a:t> Н.И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Права и обязанности несовершеннолетних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(конспект классного часа)</a:t>
                      </a:r>
                    </a:p>
                    <a:p>
                      <a:pPr fontAlgn="t"/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4"/>
                        </a:rPr>
                        <a:t>http: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hlinkClick r:id="rId4"/>
                        </a:rPr>
                        <a:t>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4"/>
                        </a:rPr>
                        <a:t>nsport.ru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hlinkClick r:id="rId4"/>
                        </a:rPr>
                        <a:t>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4"/>
                        </a:rPr>
                        <a:t>node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hlinkClick r:id="rId4"/>
                        </a:rPr>
                        <a:t>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4"/>
                        </a:rPr>
                        <a:t>545674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(Социальная сеть работников образования)</a:t>
                      </a:r>
                    </a:p>
                  </a:txBody>
                  <a:tcPr>
                    <a:solidFill>
                      <a:schemeClr val="tx2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Разувайлова</a:t>
                      </a:r>
                      <a:r>
                        <a:rPr lang="ru-RU" baseline="0" dirty="0" smtClean="0"/>
                        <a:t> Н.И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Педагогика поддержки ребенка в условиях детского дома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учебно-методическ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baseline="0" smtClean="0">
                          <a:solidFill>
                            <a:schemeClr val="tx1"/>
                          </a:solidFill>
                        </a:rPr>
                        <a:t>ий</a:t>
                      </a:r>
                      <a:r>
                        <a:rPr lang="ru-RU" sz="1600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материал)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http: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nsport.ru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node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54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7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hlinkClick r:id="rId5"/>
                        </a:rPr>
                        <a:t>80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(Социальная сеть работников образования)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Разувайлова</a:t>
                      </a:r>
                      <a:r>
                        <a:rPr lang="ru-RU" baseline="0" dirty="0" smtClean="0"/>
                        <a:t> Н.И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178112" cy="9807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Segoe Script" pitchFamily="34" charset="0"/>
              </a:rPr>
              <a:t>Участие в конкурсах</a:t>
            </a:r>
            <a:r>
              <a:rPr lang="ru-RU" sz="2400" dirty="0" smtClean="0">
                <a:latin typeface="Segoe Script" pitchFamily="34" charset="0"/>
              </a:rPr>
              <a:t/>
            </a:r>
            <a:br>
              <a:rPr lang="ru-RU" sz="2400" dirty="0" smtClean="0">
                <a:latin typeface="Segoe Script" pitchFamily="34" charset="0"/>
              </a:rPr>
            </a:br>
            <a:r>
              <a:rPr lang="ru-RU" sz="2400" dirty="0" smtClean="0">
                <a:latin typeface="Segoe Script" pitchFamily="34" charset="0"/>
              </a:rPr>
              <a:t>(</a:t>
            </a:r>
            <a:r>
              <a:rPr lang="ru-RU" sz="2400" dirty="0" err="1" smtClean="0">
                <a:latin typeface="Segoe Script" pitchFamily="34" charset="0"/>
              </a:rPr>
              <a:t>Разувайлова</a:t>
            </a:r>
            <a:r>
              <a:rPr lang="ru-RU" sz="2400" dirty="0" smtClean="0">
                <a:latin typeface="Segoe Script" pitchFamily="34" charset="0"/>
              </a:rPr>
              <a:t> Н.И. и Сулейманова В.А.)</a:t>
            </a:r>
            <a:endParaRPr lang="ru-RU" sz="2400" dirty="0">
              <a:latin typeface="Segoe Script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8424936" cy="5858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43"/>
                <a:gridCol w="2417180"/>
                <a:gridCol w="3222906"/>
                <a:gridCol w="2336607"/>
              </a:tblGrid>
              <a:tr h="4250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№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Содержание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Организатор, год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Результат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</a:tr>
              <a:tr h="124712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  <a:r>
                        <a:rPr lang="ru-RU" sz="14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едагогический конкурс «Педагогический проект».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 дистанционного образования «Прояви себя» и интернет-портал </a:t>
                      </a:r>
                      <a:r>
                        <a:rPr lang="en-US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4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pedkonkurs.ru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участника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(оба педагога)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Всероссийский творческий конкурс для педагогов «Педагогическое мастерство»</a:t>
                      </a:r>
                      <a:endParaRPr lang="ru-RU" sz="1400" b="1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Центр педагогических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технологий им.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К.Д.Ушинского 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«Новое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образование»,</a:t>
                      </a:r>
                      <a:r>
                        <a:rPr lang="ru-RU" sz="14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2013 г.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Сертификат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участника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(оба педагога)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 «</a:t>
                      </a:r>
                      <a:r>
                        <a:rPr lang="ru-RU" sz="1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4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учителя» </a:t>
                      </a:r>
                      <a:endParaRPr lang="ru-RU" sz="1400" b="1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Интернет-портал </a:t>
                      </a:r>
                      <a:r>
                        <a:rPr lang="ru-RU" sz="14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Зауч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Инфо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2013г.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 конкурса (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РазувайловаН.И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7481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кроссвордов «Путешествие по сказкам</a:t>
                      </a:r>
                      <a:r>
                        <a:rPr lang="ru-RU" sz="14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А.С. Пушкина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Центр развития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мышления и интеллекта,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г. Самара, 2013г.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 куратора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 подготовку воспитанницы Харитоновой Софьи, получившей диплом 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степени (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РазувайловаН.И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 подготовку воспитанницы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Стадниковой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К., получившей диплом 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степени(Сулейманова В.А.)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Segoe Script" pitchFamily="34" charset="0"/>
              </a:rPr>
              <a:t>Собственные сайты педагогов</a:t>
            </a:r>
            <a:endParaRPr lang="ru-RU" sz="3200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Мини-сайт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Разувайловой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Segoe Script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	Натальи Ивановны</a:t>
            </a:r>
          </a:p>
          <a:p>
            <a:pPr algn="ctr">
              <a:buNone/>
            </a:pPr>
            <a:r>
              <a:rPr lang="ru-RU" dirty="0" smtClean="0">
                <a:latin typeface="Segoe Script" pitchFamily="34" charset="0"/>
              </a:rPr>
              <a:t>И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Мини-сайт Сулеймановой В.А.</a:t>
            </a:r>
          </a:p>
          <a:p>
            <a:pPr algn="ctr">
              <a:buNone/>
            </a:pPr>
            <a:r>
              <a:rPr lang="ru-RU" dirty="0" smtClean="0">
                <a:latin typeface="Segoe Script" pitchFamily="34" charset="0"/>
              </a:rPr>
              <a:t>В социальной сети работников образования</a:t>
            </a:r>
            <a:endParaRPr lang="ru-RU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8763"/>
            <a:ext cx="7315200" cy="79397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Segoe Script" pitchFamily="34" charset="0"/>
                <a:cs typeface="Times New Roman" pitchFamily="18" charset="0"/>
              </a:rPr>
              <a:t>Цель и задачи на 2013-2014 </a:t>
            </a:r>
            <a:r>
              <a:rPr lang="ru-RU" sz="3200" dirty="0" err="1" smtClean="0">
                <a:latin typeface="Segoe Script" pitchFamily="34" charset="0"/>
                <a:cs typeface="Times New Roman" pitchFamily="18" charset="0"/>
              </a:rPr>
              <a:t>уч.год</a:t>
            </a:r>
            <a:endParaRPr lang="en-US" sz="3200" dirty="0">
              <a:latin typeface="Segoe Script" pitchFamily="34" charset="0"/>
              <a:cs typeface="Times New Roman" pitchFamily="18" charset="0"/>
            </a:endParaRPr>
          </a:p>
        </p:txBody>
      </p:sp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323528" y="2780928"/>
            <a:ext cx="7992888" cy="1008112"/>
            <a:chOff x="3964" y="2071"/>
            <a:chExt cx="1484" cy="33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8921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2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8926" name="Group 14"/>
          <p:cNvGrpSpPr>
            <a:grpSpLocks/>
          </p:cNvGrpSpPr>
          <p:nvPr/>
        </p:nvGrpSpPr>
        <p:grpSpPr bwMode="auto">
          <a:xfrm>
            <a:off x="683568" y="4005064"/>
            <a:ext cx="7920880" cy="864096"/>
            <a:chOff x="3964" y="2071"/>
            <a:chExt cx="1484" cy="33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8927" name="AutoShape 15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8" name="AutoShape 16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8929" name="Group 17"/>
          <p:cNvGrpSpPr>
            <a:grpSpLocks/>
          </p:cNvGrpSpPr>
          <p:nvPr/>
        </p:nvGrpSpPr>
        <p:grpSpPr bwMode="auto">
          <a:xfrm>
            <a:off x="3851920" y="2060848"/>
            <a:ext cx="1711325" cy="536575"/>
            <a:chOff x="3964" y="2071"/>
            <a:chExt cx="1484" cy="330"/>
          </a:xfrm>
        </p:grpSpPr>
        <p:sp>
          <p:nvSpPr>
            <p:cNvPr id="38930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1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8932" name="Group 20"/>
          <p:cNvGrpSpPr>
            <a:grpSpLocks/>
          </p:cNvGrpSpPr>
          <p:nvPr/>
        </p:nvGrpSpPr>
        <p:grpSpPr bwMode="auto">
          <a:xfrm>
            <a:off x="1259632" y="1052736"/>
            <a:ext cx="7056784" cy="933549"/>
            <a:chOff x="3964" y="2071"/>
            <a:chExt cx="1484" cy="330"/>
          </a:xfrm>
        </p:grpSpPr>
        <p:sp>
          <p:nvSpPr>
            <p:cNvPr id="38933" name="AutoShape 21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4" name="AutoShape 22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940" name="Text Box 28"/>
          <p:cNvSpPr txBox="1">
            <a:spLocks noChangeArrowheads="1"/>
          </p:cNvSpPr>
          <p:nvPr/>
        </p:nvSpPr>
        <p:spPr bwMode="black">
          <a:xfrm>
            <a:off x="1403648" y="1124745"/>
            <a:ext cx="6552728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CC0000"/>
                </a:solidFill>
                <a:latin typeface="Monotype Corsiva" pitchFamily="66" charset="0"/>
              </a:rPr>
              <a:t>Цель: </a:t>
            </a:r>
            <a:r>
              <a:rPr lang="ru-RU" b="1" i="1" dirty="0" smtClean="0">
                <a:solidFill>
                  <a:srgbClr val="002060"/>
                </a:solidFill>
              </a:rPr>
              <a:t> развитие интеллектуального и духовного потенциала воспитанников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black">
          <a:xfrm>
            <a:off x="0" y="2924944"/>
            <a:ext cx="81724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Внесение корректив в рабочую программу «Формирование интеллектуального потенциала воспитанников», ее дальнейшая реализация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black">
          <a:xfrm>
            <a:off x="971600" y="4221088"/>
            <a:ext cx="727280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Продолжить работу по духовно-нравственному воспитанию детей и подростков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black">
          <a:xfrm>
            <a:off x="3779912" y="2204864"/>
            <a:ext cx="14605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Задачи: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1259632" y="5085184"/>
            <a:ext cx="7704856" cy="936104"/>
            <a:chOff x="3964" y="2071"/>
            <a:chExt cx="1484" cy="330"/>
          </a:xfrm>
          <a:solidFill>
            <a:srgbClr val="FF99FF"/>
          </a:solidFill>
        </p:grpSpPr>
        <p:sp>
          <p:nvSpPr>
            <p:cNvPr id="26" name="AutoShape 12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7" name="AutoShape 13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solidFill>
              <a:srgbClr val="FFCC6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1835696" y="530120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Продолжить работу по сплочению и развитию детского коллектива, адаптации прибывших воспитанников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r>
              <a:rPr lang="ru-RU" dirty="0" smtClean="0"/>
              <a:t>   Спасибо за    внимание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Блок-схема: узел 40"/>
          <p:cNvSpPr/>
          <p:nvPr/>
        </p:nvSpPr>
        <p:spPr>
          <a:xfrm>
            <a:off x="4716016" y="2420888"/>
            <a:ext cx="1584176" cy="15007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08912" cy="1008112"/>
          </a:xfr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Segoe Print" pitchFamily="2" charset="0"/>
                <a:cs typeface="Times New Roman" pitchFamily="18" charset="0"/>
              </a:rPr>
              <a:t>Социометрия </a:t>
            </a:r>
            <a:br>
              <a:rPr lang="ru-RU" sz="3600" dirty="0" smtClean="0">
                <a:latin typeface="Segoe Print" pitchFamily="2" charset="0"/>
                <a:cs typeface="Times New Roman" pitchFamily="18" charset="0"/>
              </a:rPr>
            </a:br>
            <a:r>
              <a:rPr lang="ru-RU" sz="3600" dirty="0" smtClean="0">
                <a:latin typeface="Segoe Print" pitchFamily="2" charset="0"/>
                <a:cs typeface="Times New Roman" pitchFamily="18" charset="0"/>
              </a:rPr>
              <a:t>на начало </a:t>
            </a:r>
            <a:r>
              <a:rPr lang="ru-RU" sz="3600" dirty="0" err="1" smtClean="0">
                <a:latin typeface="Segoe Print" pitchFamily="2" charset="0"/>
                <a:cs typeface="Times New Roman" pitchFamily="18" charset="0"/>
              </a:rPr>
              <a:t>уч.года</a:t>
            </a:r>
            <a:r>
              <a:rPr lang="ru-RU" sz="3600" dirty="0" smtClean="0"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Segoe Print" pitchFamily="2" charset="0"/>
                <a:cs typeface="Times New Roman" pitchFamily="18" charset="0"/>
              </a:rPr>
              <a:t>(октябрь 2012г.)</a:t>
            </a:r>
            <a:endParaRPr lang="en-US" sz="2800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gray">
          <a:xfrm>
            <a:off x="3131840" y="1196752"/>
            <a:ext cx="4104456" cy="4257352"/>
          </a:xfrm>
          <a:custGeom>
            <a:avLst/>
            <a:gdLst>
              <a:gd name="G0" fmla="+- 608 0 0"/>
              <a:gd name="G1" fmla="+- 21600 0 608"/>
              <a:gd name="G2" fmla="+- 21600 0 60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8" y="10800"/>
                </a:moveTo>
                <a:cubicBezTo>
                  <a:pt x="608" y="16429"/>
                  <a:pt x="5171" y="20992"/>
                  <a:pt x="10800" y="20992"/>
                </a:cubicBezTo>
                <a:cubicBezTo>
                  <a:pt x="16429" y="20992"/>
                  <a:pt x="20992" y="16429"/>
                  <a:pt x="20992" y="10800"/>
                </a:cubicBezTo>
                <a:cubicBezTo>
                  <a:pt x="20992" y="5171"/>
                  <a:pt x="16429" y="608"/>
                  <a:pt x="10800" y="608"/>
                </a:cubicBezTo>
                <a:cubicBezTo>
                  <a:pt x="5171" y="608"/>
                  <a:pt x="608" y="5171"/>
                  <a:pt x="608" y="10800"/>
                </a:cubicBezTo>
                <a:close/>
              </a:path>
            </a:pathLst>
          </a:custGeom>
          <a:solidFill>
            <a:srgbClr val="000066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2915816" y="1268760"/>
            <a:ext cx="2003684" cy="1788230"/>
            <a:chOff x="480" y="1200"/>
            <a:chExt cx="1042" cy="1019"/>
          </a:xfrm>
        </p:grpSpPr>
        <p:grpSp>
          <p:nvGrpSpPr>
            <p:cNvPr id="17416" name="Group 8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7417" name="Picture 9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7418" name="Oval 10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00B0F0"/>
                  </a:solidFill>
                </a:endParaRPr>
              </a:p>
            </p:txBody>
          </p:sp>
        </p:grpSp>
        <p:pic>
          <p:nvPicPr>
            <p:cNvPr id="17419" name="Picture 11" descr="Picture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7420" name="Text Box 12"/>
          <p:cNvSpPr txBox="1">
            <a:spLocks noChangeArrowheads="1"/>
          </p:cNvSpPr>
          <p:nvPr/>
        </p:nvSpPr>
        <p:spPr bwMode="white">
          <a:xfrm>
            <a:off x="2915816" y="1556792"/>
            <a:ext cx="2074552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Предпочитаемые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4человека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251520" y="3645024"/>
            <a:ext cx="1979712" cy="2016224"/>
            <a:chOff x="480" y="1200"/>
            <a:chExt cx="1042" cy="1019"/>
          </a:xfrm>
        </p:grpSpPr>
        <p:grpSp>
          <p:nvGrpSpPr>
            <p:cNvPr id="17422" name="Group 1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7423" name="Picture 15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7424" name="Oval 1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7425" name="Picture 17" descr="Picture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7426" name="Text Box 18"/>
          <p:cNvSpPr txBox="1">
            <a:spLocks noChangeArrowheads="1"/>
          </p:cNvSpPr>
          <p:nvPr/>
        </p:nvSpPr>
        <p:spPr bwMode="white">
          <a:xfrm>
            <a:off x="251520" y="4293096"/>
            <a:ext cx="212372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Отверженные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1человек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6516216" y="1772816"/>
            <a:ext cx="1800200" cy="1644784"/>
            <a:chOff x="480" y="1200"/>
            <a:chExt cx="1042" cy="1019"/>
          </a:xfrm>
        </p:grpSpPr>
        <p:grpSp>
          <p:nvGrpSpPr>
            <p:cNvPr id="17428" name="Group 20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7429" name="Picture 2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7430" name="Oval 22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7431" name="Picture 23" descr="Picture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7432" name="Text Box 24"/>
          <p:cNvSpPr txBox="1">
            <a:spLocks noChangeArrowheads="1"/>
          </p:cNvSpPr>
          <p:nvPr/>
        </p:nvSpPr>
        <p:spPr bwMode="white">
          <a:xfrm>
            <a:off x="6588224" y="2204864"/>
            <a:ext cx="165618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Принятые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человек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black">
          <a:xfrm>
            <a:off x="4644008" y="2564904"/>
            <a:ext cx="1608138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Лидеры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человека 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1187624" y="1340768"/>
            <a:ext cx="1726482" cy="1615827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Сергей Г.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Софья Х.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Влад А.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Софья З.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395536" y="5934671"/>
            <a:ext cx="874846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Основная причина  конфликтов – нехватка взаимопонимания между старшими и младшими  детьми.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4499992" y="3933056"/>
            <a:ext cx="2206625" cy="646331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Антон С., Леша А.,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СлаваВ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 Захар Г. 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7596336" y="3356992"/>
            <a:ext cx="1224136" cy="369332"/>
          </a:xfrm>
          <a:prstGeom prst="rect">
            <a:avLst/>
          </a:prstGeom>
          <a:noFill/>
          <a:ln w="28575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Алина Г.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51720" y="5085184"/>
            <a:ext cx="1440160" cy="369332"/>
          </a:xfrm>
          <a:prstGeom prst="rect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Марина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/>
        </p:nvGraphicFramePr>
        <p:xfrm>
          <a:off x="467544" y="692696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 rot="21152681">
            <a:off x="6224481" y="3594390"/>
            <a:ext cx="2629048" cy="1224136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Принятые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43808" y="4869160"/>
            <a:ext cx="3347864" cy="129614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Предпочитаемые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720080"/>
          </a:xfr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Социометрия (май 2013г.)</a:t>
            </a:r>
            <a:endParaRPr lang="ru-RU" sz="4000" dirty="0">
              <a:solidFill>
                <a:schemeClr val="tx1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21093524">
            <a:off x="-195671" y="3431769"/>
            <a:ext cx="4113969" cy="205941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Предпочитаемые с тенденцией к лидерству</a:t>
            </a:r>
            <a:endParaRPr lang="ru-RU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 rot="152426">
            <a:off x="1380848" y="1064324"/>
            <a:ext cx="3823144" cy="230518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Лидеры:</a:t>
            </a:r>
            <a:endParaRPr lang="ru-RU" sz="4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692696"/>
            <a:ext cx="3024336" cy="17543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Антон С.</a:t>
            </a:r>
          </a:p>
          <a:p>
            <a:r>
              <a:rPr lang="ru-RU" dirty="0" smtClean="0"/>
              <a:t>Соня Х.</a:t>
            </a:r>
          </a:p>
          <a:p>
            <a:r>
              <a:rPr lang="ru-RU" dirty="0" smtClean="0"/>
              <a:t> Вячеслав М</a:t>
            </a:r>
          </a:p>
          <a:p>
            <a:r>
              <a:rPr lang="ru-RU" dirty="0" smtClean="0"/>
              <a:t>Алина Г.</a:t>
            </a:r>
          </a:p>
          <a:p>
            <a:r>
              <a:rPr lang="ru-RU" dirty="0" smtClean="0"/>
              <a:t>Соня З.</a:t>
            </a:r>
          </a:p>
          <a:p>
            <a:r>
              <a:rPr lang="ru-RU" dirty="0" smtClean="0"/>
              <a:t>Артем. М.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5508104" y="1556792"/>
            <a:ext cx="288032" cy="864096"/>
          </a:xfrm>
          <a:prstGeom prst="rightBrace">
            <a:avLst>
              <a:gd name="adj1" fmla="val 39891"/>
              <a:gd name="adj2" fmla="val 4773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24128" y="17008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«звездочки»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635896" y="3140968"/>
            <a:ext cx="1835696" cy="132343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Влад А. </a:t>
            </a:r>
          </a:p>
          <a:p>
            <a:r>
              <a:rPr lang="ru-RU" sz="2000" dirty="0" smtClean="0">
                <a:latin typeface="+mj-lt"/>
              </a:rPr>
              <a:t>Леша А.</a:t>
            </a:r>
          </a:p>
          <a:p>
            <a:r>
              <a:rPr lang="ru-RU" sz="2000" dirty="0" err="1" smtClean="0">
                <a:latin typeface="+mj-lt"/>
              </a:rPr>
              <a:t>Бронислав</a:t>
            </a:r>
            <a:r>
              <a:rPr lang="ru-RU" sz="2000" dirty="0" smtClean="0">
                <a:latin typeface="+mj-lt"/>
              </a:rPr>
              <a:t> М.</a:t>
            </a:r>
          </a:p>
          <a:p>
            <a:r>
              <a:rPr lang="ru-RU" sz="2000" dirty="0" smtClean="0">
                <a:latin typeface="+mj-lt"/>
              </a:rPr>
              <a:t> Захар Г.</a:t>
            </a:r>
            <a:endParaRPr lang="ru-RU" sz="20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5157192"/>
            <a:ext cx="1872208" cy="5232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Слава В.</a:t>
            </a:r>
            <a:endParaRPr lang="ru-RU" sz="28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6296" y="3212976"/>
            <a:ext cx="1728192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Саша Ч.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59492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Отверженных в группе нет. Основная причина конфликтов – недоразумения, не понимание ситуации членами коллектива.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gray">
          <a:xfrm>
            <a:off x="0" y="5085184"/>
            <a:ext cx="5220072" cy="576064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gray">
          <a:xfrm>
            <a:off x="251520" y="4221088"/>
            <a:ext cx="4968552" cy="576064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            </a:t>
            </a:r>
            <a:r>
              <a:rPr lang="ru-RU" b="1" dirty="0" smtClean="0"/>
              <a:t>Справедливое отношение</a:t>
            </a:r>
            <a:endParaRPr lang="ru-RU" b="1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gray">
          <a:xfrm>
            <a:off x="323528" y="3140969"/>
            <a:ext cx="4896544" cy="576064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           </a:t>
            </a:r>
            <a:r>
              <a:rPr lang="ru-RU" b="1" dirty="0" smtClean="0"/>
              <a:t>Сопереживание, участие</a:t>
            </a:r>
            <a:endParaRPr lang="ru-RU" b="1" dirty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gray">
          <a:xfrm>
            <a:off x="395536" y="1340768"/>
            <a:ext cx="4824536" cy="576064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             </a:t>
            </a:r>
            <a:r>
              <a:rPr lang="ru-RU" b="1" dirty="0" smtClean="0"/>
              <a:t> Доброжелательность</a:t>
            </a:r>
            <a:endParaRPr lang="ru-RU" b="1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187624" y="1412776"/>
            <a:ext cx="28511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080808"/>
                </a:solidFill>
              </a:rPr>
              <a:t> </a:t>
            </a:r>
            <a:endParaRPr lang="en-US" sz="1400" dirty="0">
              <a:solidFill>
                <a:srgbClr val="080808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259632" y="5157192"/>
            <a:ext cx="28511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80808"/>
                </a:solidFill>
              </a:rPr>
              <a:t>  Конфликтность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gray">
          <a:xfrm>
            <a:off x="5580112" y="3573016"/>
            <a:ext cx="427488" cy="141736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gray">
          <a:xfrm>
            <a:off x="5580112" y="3356992"/>
            <a:ext cx="1080120" cy="144016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gray">
          <a:xfrm>
            <a:off x="5580112" y="4365104"/>
            <a:ext cx="504056" cy="144016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gray">
          <a:xfrm>
            <a:off x="5580112" y="4581128"/>
            <a:ext cx="504056" cy="144016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gray">
          <a:xfrm>
            <a:off x="5580112" y="2708920"/>
            <a:ext cx="504626" cy="137176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gray">
          <a:xfrm>
            <a:off x="5580112" y="2492896"/>
            <a:ext cx="1584176" cy="151426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black">
          <a:xfrm>
            <a:off x="7812360" y="3068960"/>
            <a:ext cx="72008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75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black">
          <a:xfrm>
            <a:off x="7956376" y="4077072"/>
            <a:ext cx="8064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83,3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black">
          <a:xfrm>
            <a:off x="7740352" y="5373216"/>
            <a:ext cx="806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50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gray">
          <a:xfrm>
            <a:off x="5580112" y="5301208"/>
            <a:ext cx="1142438" cy="129196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black">
          <a:xfrm>
            <a:off x="8028384" y="5877272"/>
            <a:ext cx="806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50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grpSp>
        <p:nvGrpSpPr>
          <p:cNvPr id="27683" name="Group 35"/>
          <p:cNvGrpSpPr>
            <a:grpSpLocks/>
          </p:cNvGrpSpPr>
          <p:nvPr/>
        </p:nvGrpSpPr>
        <p:grpSpPr bwMode="auto">
          <a:xfrm>
            <a:off x="323528" y="1196752"/>
            <a:ext cx="822325" cy="819150"/>
            <a:chOff x="1596" y="1152"/>
            <a:chExt cx="518" cy="516"/>
          </a:xfrm>
        </p:grpSpPr>
        <p:sp>
          <p:nvSpPr>
            <p:cNvPr id="27684" name="Oval 36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685" name="Picture 37" descr="cir_lighteffect0"/>
            <p:cNvPicPr>
              <a:picLocks noChangeAspect="1" noChangeArrowheads="1"/>
            </p:cNvPicPr>
            <p:nvPr/>
          </p:nvPicPr>
          <p:blipFill>
            <a:blip r:embed="rId2" cstate="screen">
              <a:lum bright="18000" contras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grpSp>
        <p:nvGrpSpPr>
          <p:cNvPr id="27686" name="Group 38"/>
          <p:cNvGrpSpPr>
            <a:grpSpLocks/>
          </p:cNvGrpSpPr>
          <p:nvPr/>
        </p:nvGrpSpPr>
        <p:grpSpPr bwMode="auto">
          <a:xfrm>
            <a:off x="323528" y="3068960"/>
            <a:ext cx="822325" cy="819150"/>
            <a:chOff x="1596" y="1152"/>
            <a:chExt cx="518" cy="516"/>
          </a:xfrm>
        </p:grpSpPr>
        <p:sp>
          <p:nvSpPr>
            <p:cNvPr id="27687" name="Oval 39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688" name="Picture 40" descr="cir_lighteffect0"/>
            <p:cNvPicPr>
              <a:picLocks noChangeAspect="1" noChangeArrowheads="1"/>
            </p:cNvPicPr>
            <p:nvPr/>
          </p:nvPicPr>
          <p:blipFill>
            <a:blip r:embed="rId2" cstate="screen">
              <a:lum bright="18000" contras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grpSp>
        <p:nvGrpSpPr>
          <p:cNvPr id="27689" name="Group 41"/>
          <p:cNvGrpSpPr>
            <a:grpSpLocks/>
          </p:cNvGrpSpPr>
          <p:nvPr/>
        </p:nvGrpSpPr>
        <p:grpSpPr bwMode="auto">
          <a:xfrm>
            <a:off x="251520" y="4077072"/>
            <a:ext cx="822325" cy="819150"/>
            <a:chOff x="1596" y="1152"/>
            <a:chExt cx="518" cy="516"/>
          </a:xfrm>
        </p:grpSpPr>
        <p:sp>
          <p:nvSpPr>
            <p:cNvPr id="27690" name="Oval 42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691" name="Picture 43" descr="cir_lighteffect0"/>
            <p:cNvPicPr>
              <a:picLocks noChangeAspect="1" noChangeArrowheads="1"/>
            </p:cNvPicPr>
            <p:nvPr/>
          </p:nvPicPr>
          <p:blipFill>
            <a:blip r:embed="rId2" cstate="screen">
              <a:lum bright="18000" contras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grpSp>
        <p:nvGrpSpPr>
          <p:cNvPr id="27692" name="Group 44"/>
          <p:cNvGrpSpPr>
            <a:grpSpLocks/>
          </p:cNvGrpSpPr>
          <p:nvPr/>
        </p:nvGrpSpPr>
        <p:grpSpPr bwMode="auto">
          <a:xfrm>
            <a:off x="323528" y="5013176"/>
            <a:ext cx="822325" cy="819150"/>
            <a:chOff x="1596" y="1152"/>
            <a:chExt cx="518" cy="516"/>
          </a:xfrm>
        </p:grpSpPr>
        <p:sp>
          <p:nvSpPr>
            <p:cNvPr id="27693" name="Oval 45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fol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694" name="Picture 46" descr="cir_lighteffect0"/>
            <p:cNvPicPr>
              <a:picLocks noChangeAspect="1" noChangeArrowheads="1"/>
            </p:cNvPicPr>
            <p:nvPr/>
          </p:nvPicPr>
          <p:blipFill>
            <a:blip r:embed="rId2" cstate="screen">
              <a:lum bright="18000" contras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27709" name="Rectangle 6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sz="3200" dirty="0" smtClean="0">
                <a:latin typeface="Segoe Script" pitchFamily="34" charset="0"/>
                <a:cs typeface="Times New Roman" pitchFamily="18" charset="0"/>
              </a:rPr>
              <a:t>Психологический климат </a:t>
            </a:r>
            <a:br>
              <a:rPr lang="ru-RU" sz="3200" dirty="0" smtClean="0">
                <a:latin typeface="Segoe Script" pitchFamily="34" charset="0"/>
                <a:cs typeface="Times New Roman" pitchFamily="18" charset="0"/>
              </a:rPr>
            </a:br>
            <a:r>
              <a:rPr lang="ru-RU" sz="3200" dirty="0" smtClean="0">
                <a:latin typeface="Segoe Script" pitchFamily="34" charset="0"/>
                <a:cs typeface="Times New Roman" pitchFamily="18" charset="0"/>
              </a:rPr>
              <a:t>(май 2013г.)   </a:t>
            </a:r>
            <a:endParaRPr lang="en-US" sz="3200" dirty="0"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gray">
          <a:xfrm>
            <a:off x="323528" y="2204864"/>
            <a:ext cx="4896544" cy="64807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          </a:t>
            </a:r>
            <a:r>
              <a:rPr lang="ru-RU" b="1" dirty="0" smtClean="0"/>
              <a:t>Радость совместной деятельности</a:t>
            </a:r>
            <a:endParaRPr lang="ru-RU" b="1" dirty="0"/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gray">
          <a:xfrm>
            <a:off x="683568" y="5949280"/>
            <a:ext cx="4536504" cy="504056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/>
              <a:t>         Удовлетворенность</a:t>
            </a:r>
            <a:endParaRPr lang="ru-RU" b="1" dirty="0"/>
          </a:p>
        </p:txBody>
      </p:sp>
      <p:grpSp>
        <p:nvGrpSpPr>
          <p:cNvPr id="64" name="Group 35"/>
          <p:cNvGrpSpPr>
            <a:grpSpLocks/>
          </p:cNvGrpSpPr>
          <p:nvPr/>
        </p:nvGrpSpPr>
        <p:grpSpPr bwMode="auto">
          <a:xfrm>
            <a:off x="323528" y="2132856"/>
            <a:ext cx="822325" cy="819150"/>
            <a:chOff x="1596" y="1152"/>
            <a:chExt cx="518" cy="516"/>
          </a:xfrm>
        </p:grpSpPr>
        <p:sp>
          <p:nvSpPr>
            <p:cNvPr id="65" name="Oval 36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" name="Picture 37" descr="cir_lighteffect0"/>
            <p:cNvPicPr>
              <a:picLocks noChangeAspect="1" noChangeArrowheads="1"/>
            </p:cNvPicPr>
            <p:nvPr/>
          </p:nvPicPr>
          <p:blipFill>
            <a:blip r:embed="rId2" cstate="screen">
              <a:lum bright="18000" contras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grpSp>
        <p:nvGrpSpPr>
          <p:cNvPr id="67" name="Group 44"/>
          <p:cNvGrpSpPr>
            <a:grpSpLocks/>
          </p:cNvGrpSpPr>
          <p:nvPr/>
        </p:nvGrpSpPr>
        <p:grpSpPr bwMode="auto">
          <a:xfrm>
            <a:off x="323528" y="5877272"/>
            <a:ext cx="822325" cy="819150"/>
            <a:chOff x="1596" y="1152"/>
            <a:chExt cx="518" cy="516"/>
          </a:xfrm>
        </p:grpSpPr>
        <p:sp>
          <p:nvSpPr>
            <p:cNvPr id="68" name="Oval 45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fol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" name="Picture 46" descr="cir_lighteffect0"/>
            <p:cNvPicPr>
              <a:picLocks noChangeAspect="1" noChangeArrowheads="1"/>
            </p:cNvPicPr>
            <p:nvPr/>
          </p:nvPicPr>
          <p:blipFill>
            <a:blip r:embed="rId2" cstate="screen">
              <a:lum bright="18000" contras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71" name="Rectangle 15"/>
          <p:cNvSpPr>
            <a:spLocks noChangeArrowheads="1"/>
          </p:cNvSpPr>
          <p:nvPr/>
        </p:nvSpPr>
        <p:spPr bwMode="gray">
          <a:xfrm>
            <a:off x="5580112" y="1412776"/>
            <a:ext cx="2160240" cy="159406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" name="Rectangle 15"/>
          <p:cNvSpPr>
            <a:spLocks noChangeArrowheads="1"/>
          </p:cNvSpPr>
          <p:nvPr/>
        </p:nvSpPr>
        <p:spPr bwMode="gray">
          <a:xfrm>
            <a:off x="5580112" y="1628800"/>
            <a:ext cx="1080119" cy="144016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539552" y="6093296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539552" y="3284984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539552" y="234888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539552" y="1412776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39552" y="52292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539552" y="4293096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/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gray">
          <a:xfrm>
            <a:off x="5580112" y="2204864"/>
            <a:ext cx="1928256" cy="153136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1" name="Rectangle 15"/>
          <p:cNvSpPr>
            <a:spLocks noChangeArrowheads="1"/>
          </p:cNvSpPr>
          <p:nvPr/>
        </p:nvSpPr>
        <p:spPr bwMode="gray">
          <a:xfrm>
            <a:off x="5580112" y="3140968"/>
            <a:ext cx="1927685" cy="145726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gray">
          <a:xfrm>
            <a:off x="5580112" y="4149080"/>
            <a:ext cx="2304255" cy="144016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3" name="Rectangle 15"/>
          <p:cNvSpPr>
            <a:spLocks noChangeArrowheads="1"/>
          </p:cNvSpPr>
          <p:nvPr/>
        </p:nvSpPr>
        <p:spPr bwMode="gray">
          <a:xfrm>
            <a:off x="5580112" y="5517232"/>
            <a:ext cx="2160240" cy="144016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gray">
          <a:xfrm>
            <a:off x="5652120" y="5949280"/>
            <a:ext cx="2232248" cy="144016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5" name="Rectangle 30"/>
          <p:cNvSpPr>
            <a:spLocks noChangeArrowheads="1"/>
          </p:cNvSpPr>
          <p:nvPr/>
        </p:nvSpPr>
        <p:spPr bwMode="gray">
          <a:xfrm>
            <a:off x="5652120" y="6237312"/>
            <a:ext cx="2232247" cy="144016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black">
          <a:xfrm>
            <a:off x="7092280" y="5157192"/>
            <a:ext cx="79208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41,7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89" name="Text Box 28"/>
          <p:cNvSpPr txBox="1">
            <a:spLocks noChangeArrowheads="1"/>
          </p:cNvSpPr>
          <p:nvPr/>
        </p:nvSpPr>
        <p:spPr bwMode="black">
          <a:xfrm>
            <a:off x="6444208" y="4941168"/>
            <a:ext cx="806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8,3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91" name="Rectangle 15"/>
          <p:cNvSpPr>
            <a:spLocks noChangeArrowheads="1"/>
          </p:cNvSpPr>
          <p:nvPr/>
        </p:nvSpPr>
        <p:spPr bwMode="gray">
          <a:xfrm>
            <a:off x="5580112" y="5085184"/>
            <a:ext cx="428628" cy="142876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3" name="Text Box 26"/>
          <p:cNvSpPr txBox="1">
            <a:spLocks noChangeArrowheads="1"/>
          </p:cNvSpPr>
          <p:nvPr/>
        </p:nvSpPr>
        <p:spPr bwMode="black">
          <a:xfrm>
            <a:off x="7308304" y="1628800"/>
            <a:ext cx="101951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16,7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94" name="Text Box 26"/>
          <p:cNvSpPr txBox="1">
            <a:spLocks noChangeArrowheads="1"/>
          </p:cNvSpPr>
          <p:nvPr/>
        </p:nvSpPr>
        <p:spPr bwMode="black">
          <a:xfrm>
            <a:off x="7668344" y="1340768"/>
            <a:ext cx="95263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83,3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95" name="Text Box 26"/>
          <p:cNvSpPr txBox="1">
            <a:spLocks noChangeArrowheads="1"/>
          </p:cNvSpPr>
          <p:nvPr/>
        </p:nvSpPr>
        <p:spPr bwMode="black">
          <a:xfrm>
            <a:off x="6372200" y="2636912"/>
            <a:ext cx="806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8,3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96" name="Text Box 26"/>
          <p:cNvSpPr txBox="1">
            <a:spLocks noChangeArrowheads="1"/>
          </p:cNvSpPr>
          <p:nvPr/>
        </p:nvSpPr>
        <p:spPr bwMode="black">
          <a:xfrm>
            <a:off x="7164288" y="2420888"/>
            <a:ext cx="10909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41,7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97" name="Text Box 26"/>
          <p:cNvSpPr txBox="1">
            <a:spLocks noChangeArrowheads="1"/>
          </p:cNvSpPr>
          <p:nvPr/>
        </p:nvSpPr>
        <p:spPr bwMode="black">
          <a:xfrm>
            <a:off x="7740352" y="2132856"/>
            <a:ext cx="79208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50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99" name="Text Box 26"/>
          <p:cNvSpPr txBox="1">
            <a:spLocks noChangeArrowheads="1"/>
          </p:cNvSpPr>
          <p:nvPr/>
        </p:nvSpPr>
        <p:spPr bwMode="black">
          <a:xfrm>
            <a:off x="6444208" y="3573016"/>
            <a:ext cx="7143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8,3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100" name="Text Box 26"/>
          <p:cNvSpPr txBox="1">
            <a:spLocks noChangeArrowheads="1"/>
          </p:cNvSpPr>
          <p:nvPr/>
        </p:nvSpPr>
        <p:spPr bwMode="black">
          <a:xfrm>
            <a:off x="7236296" y="3356992"/>
            <a:ext cx="8640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16,7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101" name="Text Box 26"/>
          <p:cNvSpPr txBox="1">
            <a:spLocks noChangeArrowheads="1"/>
          </p:cNvSpPr>
          <p:nvPr/>
        </p:nvSpPr>
        <p:spPr bwMode="black">
          <a:xfrm>
            <a:off x="6156176" y="4509120"/>
            <a:ext cx="8640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8,35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102" name="Text Box 26"/>
          <p:cNvSpPr txBox="1">
            <a:spLocks noChangeArrowheads="1"/>
          </p:cNvSpPr>
          <p:nvPr/>
        </p:nvSpPr>
        <p:spPr bwMode="black">
          <a:xfrm>
            <a:off x="6660232" y="4293096"/>
            <a:ext cx="79208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8,35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104" name="Text Box 28"/>
          <p:cNvSpPr txBox="1">
            <a:spLocks noChangeArrowheads="1"/>
          </p:cNvSpPr>
          <p:nvPr/>
        </p:nvSpPr>
        <p:spPr bwMode="black">
          <a:xfrm>
            <a:off x="8028384" y="6165304"/>
            <a:ext cx="806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50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70" name="Rectangle 15"/>
          <p:cNvSpPr>
            <a:spLocks noChangeArrowheads="1"/>
          </p:cNvSpPr>
          <p:nvPr/>
        </p:nvSpPr>
        <p:spPr bwMode="gray">
          <a:xfrm>
            <a:off x="7164288" y="620688"/>
            <a:ext cx="216024" cy="144016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6" name="Rectangle 15"/>
          <p:cNvSpPr>
            <a:spLocks noChangeArrowheads="1"/>
          </p:cNvSpPr>
          <p:nvPr/>
        </p:nvSpPr>
        <p:spPr bwMode="gray">
          <a:xfrm>
            <a:off x="7164288" y="836712"/>
            <a:ext cx="216024" cy="144016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7" name="Rectangle 14"/>
          <p:cNvSpPr>
            <a:spLocks noChangeArrowheads="1"/>
          </p:cNvSpPr>
          <p:nvPr/>
        </p:nvSpPr>
        <p:spPr bwMode="gray">
          <a:xfrm>
            <a:off x="7164288" y="1052736"/>
            <a:ext cx="216024" cy="144016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7380312" y="548680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Ярко выраженные</a:t>
            </a:r>
          </a:p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Средне выраженные</a:t>
            </a:r>
          </a:p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Слабо выраженные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8244408" cy="9445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Segoe Print" pitchFamily="2" charset="0"/>
                <a:cs typeface="Times New Roman" pitchFamily="18" charset="0"/>
              </a:rPr>
              <a:t>Уровень воспитанности (май 2013г.)</a:t>
            </a:r>
            <a:endParaRPr lang="en-US" sz="3200" dirty="0">
              <a:latin typeface="Segoe Print" pitchFamily="2" charset="0"/>
              <a:cs typeface="Times New Roman" pitchFamily="18" charset="0"/>
            </a:endParaRPr>
          </a:p>
        </p:txBody>
      </p:sp>
      <p:cxnSp>
        <p:nvCxnSpPr>
          <p:cNvPr id="37905" name="AutoShape 17"/>
          <p:cNvCxnSpPr>
            <a:cxnSpLocks noChangeShapeType="1"/>
            <a:endCxn id="37899" idx="2"/>
          </p:cNvCxnSpPr>
          <p:nvPr/>
        </p:nvCxnSpPr>
        <p:spPr bwMode="gray">
          <a:xfrm>
            <a:off x="2267744" y="6237312"/>
            <a:ext cx="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6732240" y="4149080"/>
            <a:ext cx="2078582" cy="15696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Саша Ч. – 2,9</a:t>
            </a:r>
          </a:p>
          <a:p>
            <a:pPr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Соня З. – 2,9</a:t>
            </a:r>
          </a:p>
          <a:p>
            <a:pPr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Слава М. – 2,9</a:t>
            </a:r>
          </a:p>
          <a:p>
            <a:pPr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Алина Г.- 2,92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1187624" y="1052736"/>
            <a:ext cx="2304256" cy="46166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Антон С. – 1,8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251520" y="3933056"/>
            <a:ext cx="2691763" cy="267765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Леша А. – 2,06</a:t>
            </a:r>
          </a:p>
          <a:p>
            <a:pPr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Влад А. – 2,7</a:t>
            </a:r>
          </a:p>
          <a:p>
            <a:pPr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Софья Х. – 2,4</a:t>
            </a:r>
          </a:p>
          <a:p>
            <a:pPr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Слава В. -2,3</a:t>
            </a:r>
          </a:p>
          <a:p>
            <a:pPr eaLnBrk="0" hangingPunct="0"/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Бронислав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М. – 2,2</a:t>
            </a:r>
          </a:p>
          <a:p>
            <a:pPr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Артем М. – 2,5</a:t>
            </a:r>
          </a:p>
          <a:p>
            <a:pPr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Захар Г. – 2,3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2987824" y="1196752"/>
          <a:ext cx="57359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>
            <a:off x="3563888" y="1196752"/>
            <a:ext cx="1008112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44208" y="3429000"/>
            <a:ext cx="864096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987824" y="4581128"/>
            <a:ext cx="108012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Script" pitchFamily="34" charset="0"/>
              </a:rPr>
              <a:t>Уровень воспитанности по критериям</a:t>
            </a:r>
            <a:br>
              <a:rPr lang="ru-RU" dirty="0" smtClean="0">
                <a:latin typeface="Segoe Script" pitchFamily="34" charset="0"/>
              </a:rPr>
            </a:br>
            <a:r>
              <a:rPr lang="ru-RU" dirty="0" smtClean="0">
                <a:latin typeface="Segoe Script" pitchFamily="34" charset="0"/>
              </a:rPr>
              <a:t>(май 2013)</a:t>
            </a:r>
            <a:endParaRPr lang="ru-RU" dirty="0">
              <a:latin typeface="Segoe Script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16" y="1447800"/>
          <a:ext cx="7818834" cy="493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499992" y="3068960"/>
            <a:ext cx="576064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2,3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148064" y="3212976"/>
            <a:ext cx="576064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2,1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3789040"/>
            <a:ext cx="5832648" cy="0"/>
          </a:xfrm>
          <a:prstGeom prst="line">
            <a:avLst/>
          </a:prstGeom>
          <a:ln w="76200">
            <a:solidFill>
              <a:srgbClr val="66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9512" y="2276872"/>
            <a:ext cx="5832648" cy="0"/>
          </a:xfrm>
          <a:prstGeom prst="line">
            <a:avLst/>
          </a:prstGeom>
          <a:ln w="76200">
            <a:solidFill>
              <a:srgbClr val="66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3861048"/>
            <a:ext cx="108012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Низкий</a:t>
            </a:r>
          </a:p>
          <a:p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564904"/>
            <a:ext cx="118762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 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Text Box 14"/>
          <p:cNvSpPr txBox="1">
            <a:spLocks noChangeArrowheads="1"/>
          </p:cNvSpPr>
          <p:nvPr/>
        </p:nvSpPr>
        <p:spPr bwMode="gray">
          <a:xfrm>
            <a:off x="2195737" y="5517232"/>
            <a:ext cx="1224136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600" dirty="0" smtClean="0">
                <a:solidFill>
                  <a:srgbClr val="F8F8F8"/>
                </a:solidFill>
              </a:rPr>
              <a:t>Критерии</a:t>
            </a:r>
            <a:endParaRPr lang="en-US" sz="1600" dirty="0">
              <a:solidFill>
                <a:srgbClr val="F8F8F8"/>
              </a:solidFill>
            </a:endParaRPr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Уровень воспитанности (май 2013г.)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(в соотношении воспитанник - эксперт)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5"/>
          <p:cNvSpPr txBox="1">
            <a:spLocks noChangeArrowheads="1"/>
          </p:cNvSpPr>
          <p:nvPr/>
        </p:nvSpPr>
        <p:spPr bwMode="gray">
          <a:xfrm>
            <a:off x="1043608" y="5589240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5" name="Диаграмма 44"/>
          <p:cNvGraphicFramePr/>
          <p:nvPr/>
        </p:nvGraphicFramePr>
        <p:xfrm>
          <a:off x="251520" y="836712"/>
          <a:ext cx="864096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1510</TotalTime>
  <Words>1778</Words>
  <Application>Microsoft Office PowerPoint</Application>
  <PresentationFormat>Экран (4:3)</PresentationFormat>
  <Paragraphs>441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Солнцестояние</vt:lpstr>
      <vt:lpstr>Анализ воспитательной деятельности 2 группы за 2012-2013 уч. год</vt:lpstr>
      <vt:lpstr>Презентация PowerPoint</vt:lpstr>
      <vt:lpstr>Социальный портрет группы:</vt:lpstr>
      <vt:lpstr>Социометрия  на начало уч.года (октябрь 2012г.)</vt:lpstr>
      <vt:lpstr>Социометрия (май 2013г.)</vt:lpstr>
      <vt:lpstr>Психологический климат  (май 2013г.)   </vt:lpstr>
      <vt:lpstr>Уровень воспитанности (май 2013г.)</vt:lpstr>
      <vt:lpstr>Уровень воспитанности по критериям (май 2013)</vt:lpstr>
      <vt:lpstr>Уровень воспитанности (май 2013г.) (в соотношении воспитанник - эксперт)</vt:lpstr>
      <vt:lpstr>Уровень воспитанности на май 2013г.</vt:lpstr>
      <vt:lpstr>    Итоги успеваемости</vt:lpstr>
      <vt:lpstr>Анализ воспитательной работы  за 2012-2013 уч.год   по степени реализации поставленных задач</vt:lpstr>
      <vt:lpstr>Сплочение и развитие детского коллектива</vt:lpstr>
      <vt:lpstr> Основные мероприятия: </vt:lpstr>
      <vt:lpstr>День  смеха</vt:lpstr>
      <vt:lpstr>Презентация PowerPoint</vt:lpstr>
      <vt:lpstr>Духовно-нравственное развитие</vt:lpstr>
      <vt:lpstr> Основные мероприятия: </vt:lpstr>
      <vt:lpstr>Здоровьесберегающие технологии</vt:lpstr>
      <vt:lpstr> Основные мероприятия: </vt:lpstr>
      <vt:lpstr>Организация постинтернатного сопровождения</vt:lpstr>
      <vt:lpstr> Основные мероприятия: </vt:lpstr>
      <vt:lpstr>Профилактическая работа</vt:lpstr>
      <vt:lpstr> Основные мероприятия: </vt:lpstr>
      <vt:lpstr>НАШИ РЕЗУЛЬТАТЫ И ДОСТИЖЕНИЯ</vt:lpstr>
      <vt:lpstr>Пусть не во всем но в спорте мы всегда на первом месте!!!</vt:lpstr>
      <vt:lpstr>Участие в конкурсах воспитанниками</vt:lpstr>
      <vt:lpstr>Дипломант 2 степени I Международного конкурса «Молодежь выбирает ЗОЖ»</vt:lpstr>
      <vt:lpstr>Конкурс кроссвордов по сказкам А.С.Пушкина</vt:lpstr>
      <vt:lpstr>Музыкальные достижения Зубковой Софьи</vt:lpstr>
      <vt:lpstr>Результаты самообразования педагогов 2 группы</vt:lpstr>
      <vt:lpstr>Распространение опыта, публикации</vt:lpstr>
      <vt:lpstr>Участие в конкурсах (Разувайлова Н.И. и Сулейманова В.А.)</vt:lpstr>
      <vt:lpstr>Собственные сайты педагогов</vt:lpstr>
      <vt:lpstr>Цель и задачи на 2013-2014 уч.год</vt:lpstr>
      <vt:lpstr>   Спасибо за    внимание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KENEDY</dc:creator>
  <cp:lastModifiedBy>sergey</cp:lastModifiedBy>
  <cp:revision>230</cp:revision>
  <dcterms:created xsi:type="dcterms:W3CDTF">2012-05-30T17:14:57Z</dcterms:created>
  <dcterms:modified xsi:type="dcterms:W3CDTF">2014-12-14T18:11:09Z</dcterms:modified>
</cp:coreProperties>
</file>