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5"/>
  </p:notesMasterIdLst>
  <p:handoutMasterIdLst>
    <p:handoutMasterId r:id="rId46"/>
  </p:handoutMasterIdLst>
  <p:sldIdLst>
    <p:sldId id="260" r:id="rId2"/>
    <p:sldId id="296" r:id="rId3"/>
    <p:sldId id="261" r:id="rId4"/>
    <p:sldId id="267" r:id="rId5"/>
    <p:sldId id="340" r:id="rId6"/>
    <p:sldId id="321" r:id="rId7"/>
    <p:sldId id="285" r:id="rId8"/>
    <p:sldId id="324" r:id="rId9"/>
    <p:sldId id="301" r:id="rId10"/>
    <p:sldId id="326" r:id="rId11"/>
    <p:sldId id="299" r:id="rId12"/>
    <p:sldId id="327" r:id="rId13"/>
    <p:sldId id="300" r:id="rId14"/>
    <p:sldId id="274" r:id="rId15"/>
    <p:sldId id="276" r:id="rId16"/>
    <p:sldId id="288" r:id="rId17"/>
    <p:sldId id="272" r:id="rId18"/>
    <p:sldId id="337" r:id="rId19"/>
    <p:sldId id="339" r:id="rId20"/>
    <p:sldId id="271" r:id="rId21"/>
    <p:sldId id="289" r:id="rId22"/>
    <p:sldId id="290" r:id="rId23"/>
    <p:sldId id="292" r:id="rId24"/>
    <p:sldId id="335" r:id="rId25"/>
    <p:sldId id="291" r:id="rId26"/>
    <p:sldId id="293" r:id="rId27"/>
    <p:sldId id="294" r:id="rId28"/>
    <p:sldId id="295" r:id="rId29"/>
    <p:sldId id="338" r:id="rId30"/>
    <p:sldId id="302" r:id="rId31"/>
    <p:sldId id="322" r:id="rId32"/>
    <p:sldId id="312" r:id="rId33"/>
    <p:sldId id="334" r:id="rId34"/>
    <p:sldId id="328" r:id="rId35"/>
    <p:sldId id="329" r:id="rId36"/>
    <p:sldId id="330" r:id="rId37"/>
    <p:sldId id="336" r:id="rId38"/>
    <p:sldId id="331" r:id="rId39"/>
    <p:sldId id="332" r:id="rId40"/>
    <p:sldId id="305" r:id="rId41"/>
    <p:sldId id="309" r:id="rId42"/>
    <p:sldId id="308" r:id="rId43"/>
    <p:sldId id="286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FF5050"/>
    <a:srgbClr val="FFFFCC"/>
    <a:srgbClr val="FFCC66"/>
    <a:srgbClr val="FF99FF"/>
    <a:srgbClr val="DDDDDD"/>
    <a:srgbClr val="99CCFF"/>
    <a:srgbClr val="000066"/>
    <a:srgbClr val="FFFF66"/>
    <a:srgbClr val="ECE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302" autoAdjust="0"/>
    <p:restoredTop sz="94709" autoAdjust="0"/>
  </p:normalViewPr>
  <p:slideViewPr>
    <p:cSldViewPr>
      <p:cViewPr>
        <p:scale>
          <a:sx n="75" d="100"/>
          <a:sy n="75" d="100"/>
        </p:scale>
        <p:origin x="-1950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81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601671059774283"/>
          <c:y val="3.7122779940837389E-2"/>
          <c:w val="0.74990794061190114"/>
          <c:h val="0.525894704930272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– степень свойство ярко выражено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1">
                  <c:v>1.Доброжелательность, жизнерадостность.</c:v>
                </c:pt>
                <c:pt idx="2">
                  <c:v>2.Радость от совместной деятельности.</c:v>
                </c:pt>
                <c:pt idx="3">
                  <c:v>3.Сопереживание и участие в жизни друг друга.</c:v>
                </c:pt>
                <c:pt idx="4">
                  <c:v>4.Справедливое отношение и поддержка.</c:v>
                </c:pt>
                <c:pt idx="5">
                  <c:v>5.Конфликтность, подавленность.</c:v>
                </c:pt>
                <c:pt idx="6">
                  <c:v>6.Удовлетворенность жизнедеятельностью в группе.*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1">
                  <c:v>0.55500000000000005</c:v>
                </c:pt>
                <c:pt idx="2" formatCode="0%">
                  <c:v>1</c:v>
                </c:pt>
                <c:pt idx="3">
                  <c:v>0.7780000000000008</c:v>
                </c:pt>
                <c:pt idx="4">
                  <c:v>0.88800000000000034</c:v>
                </c:pt>
                <c:pt idx="5" formatCode="General">
                  <c:v>0</c:v>
                </c:pt>
                <c:pt idx="6" formatCode="0%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 – степень свойство средне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1">
                  <c:v>1.Доброжелательность, жизнерадостность.</c:v>
                </c:pt>
                <c:pt idx="2">
                  <c:v>2.Радость от совместной деятельности.</c:v>
                </c:pt>
                <c:pt idx="3">
                  <c:v>3.Сопереживание и участие в жизни друг друга.</c:v>
                </c:pt>
                <c:pt idx="4">
                  <c:v>4.Справедливое отношение и поддержка.</c:v>
                </c:pt>
                <c:pt idx="5">
                  <c:v>5.Конфликтность, подавленность.</c:v>
                </c:pt>
                <c:pt idx="6">
                  <c:v>6.Удовлетворенность жизнедеятельностью в группе.*</c:v>
                </c:pt>
              </c:strCache>
            </c:strRef>
          </c:cat>
          <c:val>
            <c:numRef>
              <c:f>Лист1!$C$2:$C$8</c:f>
              <c:numCache>
                <c:formatCode>0.00%</c:formatCode>
                <c:ptCount val="7"/>
                <c:pt idx="0" formatCode="General">
                  <c:v>0</c:v>
                </c:pt>
                <c:pt idx="1">
                  <c:v>0.33300000000000057</c:v>
                </c:pt>
                <c:pt idx="2" formatCode="General">
                  <c:v>0</c:v>
                </c:pt>
                <c:pt idx="3">
                  <c:v>0.22200000000000009</c:v>
                </c:pt>
                <c:pt idx="4" formatCode="General">
                  <c:v>0</c:v>
                </c:pt>
                <c:pt idx="5">
                  <c:v>0.22200000000000009</c:v>
                </c:pt>
                <c:pt idx="6" formatCode="General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III – степень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1">
                  <c:v>1.Доброжелательность, жизнерадостность.</c:v>
                </c:pt>
                <c:pt idx="2">
                  <c:v>2.Радость от совместной деятельности.</c:v>
                </c:pt>
                <c:pt idx="3">
                  <c:v>3.Сопереживание и участие в жизни друг друга.</c:v>
                </c:pt>
                <c:pt idx="4">
                  <c:v>4.Справедливое отношение и поддержка.</c:v>
                </c:pt>
                <c:pt idx="5">
                  <c:v>5.Конфликтность, подавленность.</c:v>
                </c:pt>
                <c:pt idx="6">
                  <c:v>6.Удовлетворенность жизнедеятельностью в группе.*</c:v>
                </c:pt>
              </c:strCache>
            </c:strRef>
          </c:cat>
          <c:val>
            <c:numRef>
              <c:f>Лист1!$D$2:$D$8</c:f>
              <c:numCache>
                <c:formatCode>0.00%</c:formatCode>
                <c:ptCount val="7"/>
                <c:pt idx="0" formatCode="General">
                  <c:v>0</c:v>
                </c:pt>
                <c:pt idx="1">
                  <c:v>0.11200000000000004</c:v>
                </c:pt>
                <c:pt idx="2" formatCode="General">
                  <c:v>0</c:v>
                </c:pt>
                <c:pt idx="3" formatCode="General">
                  <c:v>0</c:v>
                </c:pt>
                <c:pt idx="4">
                  <c:v>0.11200000000000004</c:v>
                </c:pt>
                <c:pt idx="5">
                  <c:v>0.7780000000000008</c:v>
                </c:pt>
                <c:pt idx="6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744064"/>
        <c:axId val="234758144"/>
      </c:barChart>
      <c:catAx>
        <c:axId val="234744064"/>
        <c:scaling>
          <c:orientation val="minMax"/>
        </c:scaling>
        <c:delete val="0"/>
        <c:axPos val="b"/>
        <c:minorGridlines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34758144"/>
        <c:crosses val="autoZero"/>
        <c:auto val="1"/>
        <c:lblAlgn val="ctr"/>
        <c:lblOffset val="100"/>
        <c:noMultiLvlLbl val="0"/>
      </c:catAx>
      <c:valAx>
        <c:axId val="234758144"/>
        <c:scaling>
          <c:orientation val="minMax"/>
          <c:max val="1"/>
        </c:scaling>
        <c:delete val="1"/>
        <c:axPos val="l"/>
        <c:majorGridlines/>
        <c:numFmt formatCode="0.00%" sourceLinked="1"/>
        <c:majorTickMark val="out"/>
        <c:minorTickMark val="none"/>
        <c:tickLblPos val="none"/>
        <c:crossAx val="23474406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1.1362988617848824E-4"/>
          <c:y val="1.0173687841266505E-2"/>
          <c:w val="0.31774569223623167"/>
          <c:h val="0.312324752560277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4548252103710775"/>
          <c:y val="2.27757139155128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9026761954331909E-2"/>
          <c:y val="0.14489074803149632"/>
          <c:w val="0.54027094476602078"/>
          <c:h val="0.7757982035879833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воспитанности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-0.16832089991454313"/>
                  <c:y val="-2.158895575145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0103453454531736"/>
                  <c:y val="1.9691577379591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хороший уровень</c:v>
                </c:pt>
                <c:pt idx="2">
                  <c:v>средний уровень</c:v>
                </c:pt>
                <c:pt idx="3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0.77000000000000079</c:v>
                </c:pt>
                <c:pt idx="2">
                  <c:v>0.33000000000000046</c:v>
                </c:pt>
                <c:pt idx="3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529809456979094E-2"/>
          <c:y val="9.5837815668450746E-2"/>
          <c:w val="0.91508229425312171"/>
          <c:h val="0.678877780168356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экспертное решение</c:v>
                </c:pt>
              </c:strCache>
            </c:strRef>
          </c:tx>
          <c:spPr>
            <a:ln>
              <a:solidFill>
                <a:srgbClr val="FF5050"/>
              </a:solidFill>
            </a:ln>
          </c:spPr>
          <c:dLbls>
            <c:dLbl>
              <c:idx val="0"/>
              <c:delete val="1"/>
            </c:dLbl>
            <c:dLbl>
              <c:idx val="3"/>
              <c:layout>
                <c:manualLayout>
                  <c:x val="-3.3818811798689036E-2"/>
                  <c:y val="-3.5662545346607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818811798689036E-2"/>
                  <c:y val="4.4732372797601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1" baseline="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Саша Ч.</c:v>
                </c:pt>
                <c:pt idx="1">
                  <c:v>Слава В.</c:v>
                </c:pt>
                <c:pt idx="2">
                  <c:v>Слава М. </c:v>
                </c:pt>
                <c:pt idx="3">
                  <c:v>Алина Г. </c:v>
                </c:pt>
                <c:pt idx="4">
                  <c:v>Вера Т.</c:v>
                </c:pt>
                <c:pt idx="5">
                  <c:v>Рома Т.</c:v>
                </c:pt>
                <c:pt idx="6">
                  <c:v>Бронислав М. </c:v>
                </c:pt>
                <c:pt idx="7">
                  <c:v>Артем М. </c:v>
                </c:pt>
                <c:pt idx="8">
                  <c:v>Захар Г.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2.9</c:v>
                </c:pt>
                <c:pt idx="1">
                  <c:v>2.7</c:v>
                </c:pt>
                <c:pt idx="2">
                  <c:v>2.8</c:v>
                </c:pt>
                <c:pt idx="3">
                  <c:v>3.7</c:v>
                </c:pt>
                <c:pt idx="4">
                  <c:v>2.4</c:v>
                </c:pt>
                <c:pt idx="5">
                  <c:v>2.6</c:v>
                </c:pt>
                <c:pt idx="6">
                  <c:v>2.9</c:v>
                </c:pt>
                <c:pt idx="7">
                  <c:v>2.9</c:v>
                </c:pt>
                <c:pt idx="8">
                  <c:v>3.4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самооценка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66FFCC"/>
              </a:solidFill>
            </c:spPr>
          </c:marker>
          <c:dLbls>
            <c:dLbl>
              <c:idx val="0"/>
              <c:delete val="1"/>
            </c:dLbl>
            <c:dLbl>
              <c:idx val="3"/>
              <c:layout>
                <c:manualLayout>
                  <c:x val="-3.3818811798689036E-2"/>
                  <c:y val="7.8500437654844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848951968299822E-2"/>
                  <c:y val="-5.61289386827853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Саша Ч.</c:v>
                </c:pt>
                <c:pt idx="1">
                  <c:v>Слава В.</c:v>
                </c:pt>
                <c:pt idx="2">
                  <c:v>Слава М. </c:v>
                </c:pt>
                <c:pt idx="3">
                  <c:v>Алина Г. </c:v>
                </c:pt>
                <c:pt idx="4">
                  <c:v>Вера Т.</c:v>
                </c:pt>
                <c:pt idx="5">
                  <c:v>Рома Т.</c:v>
                </c:pt>
                <c:pt idx="6">
                  <c:v>Бронислав М. </c:v>
                </c:pt>
                <c:pt idx="7">
                  <c:v>Артем М. </c:v>
                </c:pt>
                <c:pt idx="8">
                  <c:v>Захар Г. 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3.3</c:v>
                </c:pt>
                <c:pt idx="1">
                  <c:v>3.6</c:v>
                </c:pt>
                <c:pt idx="2">
                  <c:v>3</c:v>
                </c:pt>
                <c:pt idx="3">
                  <c:v>3.5</c:v>
                </c:pt>
                <c:pt idx="4">
                  <c:v>3</c:v>
                </c:pt>
                <c:pt idx="5">
                  <c:v>2.6</c:v>
                </c:pt>
                <c:pt idx="6">
                  <c:v>3.1</c:v>
                </c:pt>
                <c:pt idx="7">
                  <c:v>3.5</c:v>
                </c:pt>
                <c:pt idx="8">
                  <c:v>3.9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5926272"/>
        <c:axId val="235927808"/>
      </c:lineChart>
      <c:catAx>
        <c:axId val="235926272"/>
        <c:scaling>
          <c:orientation val="minMax"/>
        </c:scaling>
        <c:delete val="0"/>
        <c:axPos val="b"/>
        <c:minorGridlines/>
        <c:majorTickMark val="none"/>
        <c:minorTickMark val="none"/>
        <c:tickLblPos val="nextTo"/>
        <c:crossAx val="235927808"/>
        <c:crosses val="autoZero"/>
        <c:auto val="1"/>
        <c:lblAlgn val="ctr"/>
        <c:lblOffset val="100"/>
        <c:noMultiLvlLbl val="0"/>
      </c:catAx>
      <c:valAx>
        <c:axId val="235927808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235926272"/>
        <c:crosses val="autoZero"/>
        <c:crossBetween val="between"/>
      </c:valAx>
      <c:spPr>
        <a:solidFill>
          <a:srgbClr val="B13F9A">
            <a:lumMod val="40000"/>
            <a:lumOff val="60000"/>
            <a:alpha val="8000"/>
          </a:srgbClr>
        </a:solidFill>
      </c:spPr>
    </c:plotArea>
    <c:legend>
      <c:legendPos val="r"/>
      <c:layout>
        <c:manualLayout>
          <c:xMode val="edge"/>
          <c:yMode val="edge"/>
          <c:x val="0.11266182212386198"/>
          <c:y val="2.2879226394684872E-3"/>
          <c:w val="0.88591000485803728"/>
          <c:h val="8.3379165209907749E-2"/>
        </c:manualLayout>
      </c:layout>
      <c:overlay val="0"/>
    </c:legend>
    <c:plotVisOnly val="1"/>
    <c:dispBlanksAs val="gap"/>
    <c:showDLblsOverMax val="0"/>
  </c:chart>
  <c:spPr>
    <a:ln w="38100">
      <a:solidFill>
        <a:schemeClr val="tx2">
          <a:lumMod val="60000"/>
          <a:lumOff val="4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42624957520951"/>
          <c:y val="4.0608429802979497E-2"/>
          <c:w val="0.61790728529805961"/>
          <c:h val="0.916137566137565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отношение к обществу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0228360222712481E-2"/>
                  <c:y val="0.167361542960165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отношение к труду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2785450278390601E-2"/>
                  <c:y val="0.113082123621733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отношение к людям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7.6712701670343933E-3"/>
                  <c:y val="0.140221833290949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отношение к себе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2785450278390601E-2"/>
                  <c:y val="0.126651978456341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отношение к культуре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899630389746835E-2"/>
                  <c:y val="0.108558838676864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7773952"/>
        <c:axId val="237775488"/>
        <c:axId val="0"/>
      </c:bar3DChart>
      <c:catAx>
        <c:axId val="237773952"/>
        <c:scaling>
          <c:orientation val="minMax"/>
        </c:scaling>
        <c:delete val="1"/>
        <c:axPos val="b"/>
        <c:majorTickMark val="out"/>
        <c:minorTickMark val="none"/>
        <c:tickLblPos val="none"/>
        <c:crossAx val="237775488"/>
        <c:crosses val="autoZero"/>
        <c:auto val="1"/>
        <c:lblAlgn val="ctr"/>
        <c:lblOffset val="100"/>
        <c:noMultiLvlLbl val="0"/>
      </c:catAx>
      <c:valAx>
        <c:axId val="237775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37773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594545427106294"/>
          <c:y val="9.5692169984644849E-3"/>
          <c:w val="0.27405454572894278"/>
          <c:h val="0.80169647359861418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 w="38100">
      <a:solidFill>
        <a:schemeClr val="accent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4548252103710786"/>
          <c:y val="2.2775713915512905E-2"/>
        </c:manualLayout>
      </c:layout>
      <c:overlay val="0"/>
      <c:txPr>
        <a:bodyPr/>
        <a:lstStyle/>
        <a:p>
          <a:pPr>
            <a:defRPr i="1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9026761954331937E-2"/>
          <c:y val="0.14489074803149637"/>
          <c:w val="0.54027094476602067"/>
          <c:h val="0.7757982035879835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воспитанности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-0.13267948285632064"/>
                  <c:y val="0.206168183403678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201730821678489"/>
                  <c:y val="-0.211106209251423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хороший уровень</c:v>
                </c:pt>
                <c:pt idx="2">
                  <c:v>средний уровень</c:v>
                </c:pt>
                <c:pt idx="3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811539637986303E-2"/>
          <c:y val="9.58377738550312E-2"/>
          <c:w val="0.91508229425312171"/>
          <c:h val="0.678877780168356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экспертное решение</c:v>
                </c:pt>
              </c:strCache>
            </c:strRef>
          </c:tx>
          <c:spPr>
            <a:ln>
              <a:solidFill>
                <a:srgbClr val="FF5050"/>
              </a:solidFill>
            </a:ln>
          </c:spPr>
          <c:dLbls>
            <c:dLbl>
              <c:idx val="0"/>
              <c:delete val="1"/>
            </c:dLbl>
            <c:dLbl>
              <c:idx val="3"/>
              <c:layout>
                <c:manualLayout>
                  <c:x val="-3.4290434164597434E-2"/>
                  <c:y val="-4.93180798841281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003126237000287E-2"/>
                  <c:y val="6.2823437999344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862261146496818E-2"/>
                  <c:y val="-4.0608485202604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7149569074093979E-2"/>
                  <c:y val="9.32518128987040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2862261146496818E-2"/>
                  <c:y val="-5.14954785545090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857495321889947E-2"/>
                  <c:y val="-4.8334116181183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1" baseline="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Саша Ч. </c:v>
                </c:pt>
                <c:pt idx="1">
                  <c:v>Слава В. </c:v>
                </c:pt>
                <c:pt idx="2">
                  <c:v>Слава М.  </c:v>
                </c:pt>
                <c:pt idx="3">
                  <c:v>Алина Г.  </c:v>
                </c:pt>
                <c:pt idx="4">
                  <c:v>Вера Т. </c:v>
                </c:pt>
                <c:pt idx="5">
                  <c:v>Рома Т. </c:v>
                </c:pt>
                <c:pt idx="6">
                  <c:v>Бронислав М. </c:v>
                </c:pt>
                <c:pt idx="7">
                  <c:v>Артем М.  </c:v>
                </c:pt>
                <c:pt idx="8">
                  <c:v>Захар Г. 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3.1</c:v>
                </c:pt>
                <c:pt idx="1">
                  <c:v>3.1</c:v>
                </c:pt>
                <c:pt idx="2">
                  <c:v>2.9</c:v>
                </c:pt>
                <c:pt idx="3">
                  <c:v>3.9</c:v>
                </c:pt>
                <c:pt idx="4">
                  <c:v>2.6</c:v>
                </c:pt>
                <c:pt idx="5">
                  <c:v>2.7</c:v>
                </c:pt>
                <c:pt idx="6">
                  <c:v>3.3</c:v>
                </c:pt>
                <c:pt idx="7">
                  <c:v>2.8</c:v>
                </c:pt>
                <c:pt idx="8">
                  <c:v>3.8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самооценка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66FFCC"/>
              </a:solidFill>
            </c:spPr>
          </c:marker>
          <c:dLbls>
            <c:dLbl>
              <c:idx val="0"/>
              <c:delete val="1"/>
            </c:dLbl>
            <c:dLbl>
              <c:idx val="6"/>
              <c:layout>
                <c:manualLayout>
                  <c:x val="-3.2862261146496818E-2"/>
                  <c:y val="7.5446863928699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8577742092194651E-2"/>
                  <c:y val="-5.8082881051625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2862261146496818E-2"/>
                  <c:y val="4.4963282543366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865050019791899E-2"/>
                  <c:y val="5.27991615558889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Саша Ч. </c:v>
                </c:pt>
                <c:pt idx="1">
                  <c:v>Слава В. </c:v>
                </c:pt>
                <c:pt idx="2">
                  <c:v>Слава М.  </c:v>
                </c:pt>
                <c:pt idx="3">
                  <c:v>Алина Г.  </c:v>
                </c:pt>
                <c:pt idx="4">
                  <c:v>Вера Т. </c:v>
                </c:pt>
                <c:pt idx="5">
                  <c:v>Рома Т. </c:v>
                </c:pt>
                <c:pt idx="6">
                  <c:v>Бронислав М. </c:v>
                </c:pt>
                <c:pt idx="7">
                  <c:v>Артем М.  </c:v>
                </c:pt>
                <c:pt idx="8">
                  <c:v>Захар Г.  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3.3</c:v>
                </c:pt>
                <c:pt idx="1">
                  <c:v>3.9</c:v>
                </c:pt>
                <c:pt idx="2">
                  <c:v>3.8</c:v>
                </c:pt>
                <c:pt idx="3">
                  <c:v>2.9</c:v>
                </c:pt>
                <c:pt idx="4">
                  <c:v>3.1</c:v>
                </c:pt>
                <c:pt idx="5">
                  <c:v>3.3</c:v>
                </c:pt>
                <c:pt idx="6">
                  <c:v>3.1</c:v>
                </c:pt>
                <c:pt idx="7">
                  <c:v>3.1</c:v>
                </c:pt>
                <c:pt idx="8">
                  <c:v>3.3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5184512"/>
        <c:axId val="235186048"/>
      </c:lineChart>
      <c:catAx>
        <c:axId val="235184512"/>
        <c:scaling>
          <c:orientation val="minMax"/>
        </c:scaling>
        <c:delete val="0"/>
        <c:axPos val="b"/>
        <c:minorGridlines/>
        <c:majorTickMark val="none"/>
        <c:minorTickMark val="none"/>
        <c:tickLblPos val="nextTo"/>
        <c:crossAx val="235186048"/>
        <c:crosses val="autoZero"/>
        <c:auto val="1"/>
        <c:lblAlgn val="ctr"/>
        <c:lblOffset val="100"/>
        <c:noMultiLvlLbl val="0"/>
      </c:catAx>
      <c:valAx>
        <c:axId val="235186048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235184512"/>
        <c:crosses val="autoZero"/>
        <c:crossBetween val="between"/>
      </c:valAx>
      <c:spPr>
        <a:solidFill>
          <a:srgbClr val="B13F9A">
            <a:lumMod val="40000"/>
            <a:lumOff val="60000"/>
            <a:alpha val="8000"/>
          </a:srgbClr>
        </a:solidFill>
      </c:spPr>
    </c:plotArea>
    <c:legend>
      <c:legendPos val="r"/>
      <c:layout>
        <c:manualLayout>
          <c:xMode val="edge"/>
          <c:yMode val="edge"/>
          <c:x val="8.0077746771483271E-2"/>
          <c:y val="2.3720838465125748E-2"/>
          <c:w val="0.88591000485803728"/>
          <c:h val="6.1946214829783956E-2"/>
        </c:manualLayout>
      </c:layout>
      <c:overlay val="0"/>
    </c:legend>
    <c:plotVisOnly val="1"/>
    <c:dispBlanksAs val="gap"/>
    <c:showDLblsOverMax val="0"/>
  </c:chart>
  <c:spPr>
    <a:ln w="38100">
      <a:solidFill>
        <a:schemeClr val="tx2">
          <a:lumMod val="60000"/>
          <a:lumOff val="4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42624957520954"/>
          <c:y val="4.0608429802979497E-2"/>
          <c:w val="0.61790728529805961"/>
          <c:h val="0.916137566137565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отношение к обществу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8.3985377286121647E-3"/>
                  <c:y val="0.12400965864903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отношение к труду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8.5428875958226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отношение к людям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3.3594150914448644E-3"/>
                  <c:y val="0.17085775191645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отношение к себе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6.718830182889734E-3"/>
                  <c:y val="0.110230807688034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отношение к культуре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078245274334598E-2"/>
                  <c:y val="0.110230807688034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8600576"/>
        <c:axId val="238602112"/>
        <c:axId val="0"/>
      </c:bar3DChart>
      <c:catAx>
        <c:axId val="238600576"/>
        <c:scaling>
          <c:orientation val="minMax"/>
        </c:scaling>
        <c:delete val="1"/>
        <c:axPos val="b"/>
        <c:majorTickMark val="out"/>
        <c:minorTickMark val="none"/>
        <c:tickLblPos val="none"/>
        <c:crossAx val="238602112"/>
        <c:crosses val="autoZero"/>
        <c:auto val="1"/>
        <c:lblAlgn val="ctr"/>
        <c:lblOffset val="100"/>
        <c:noMultiLvlLbl val="0"/>
      </c:catAx>
      <c:valAx>
        <c:axId val="238602112"/>
        <c:scaling>
          <c:orientation val="minMax"/>
          <c:min val="2.9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38600576"/>
        <c:crosses val="autoZero"/>
        <c:crossBetween val="between"/>
        <c:majorUnit val="0.1"/>
        <c:minorUnit val="1.0000000000000005E-2"/>
      </c:valAx>
    </c:plotArea>
    <c:legend>
      <c:legendPos val="r"/>
      <c:layout>
        <c:manualLayout>
          <c:xMode val="edge"/>
          <c:yMode val="edge"/>
          <c:x val="0.72594545427106305"/>
          <c:y val="9.5692169984644884E-3"/>
          <c:w val="0.27405454572894283"/>
          <c:h val="0.8016964735986144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 w="38100">
      <a:solidFill>
        <a:schemeClr val="accent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6BF5BF-BC15-4DF6-BCFD-DF02D43FCA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68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DD7CCF-3318-495B-8F7A-305F697253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82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D7CCF-3318-495B-8F7A-305F6972535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C550BF-24C1-4067-963F-6D29DE717F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B8512-69B5-4722-AC58-726893C12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A7787-C46B-4B27-81BB-1DCB27C43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E05D6C-FE07-414F-8E84-0313B7821A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67AFE5-BBEF-40F2-ABBC-03E1D639F2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CACEEC-B72F-4594-8843-3D5804FB1E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8F619-FC26-4C08-ABC5-B1971F6E0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D2C540-4CE6-4112-B9BF-DE8A9AF8F5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AD3576-23A0-4558-ABCF-B5C3F1D9B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A1914-110A-409B-9F40-9D8A2538F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E57E1-0F73-4099-A64B-A261931057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3AF52-5192-4EDF-9C6C-4723E0BA38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DCD4AD-C7B0-44EE-BD8E-DE1FDB52B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823403-5231-47F2-A142-6D48D327D8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1BE2663-A0B7-4A59-9489-3C8344941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8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8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org/component/option,com_mtree/task,viewlink/link_id,82840/Itemid,6/" TargetMode="External"/><Relationship Id="rId2" Type="http://schemas.openxmlformats.org/officeDocument/2006/relationships/hyperlink" Target="http://pedsovet.org/components/com_mtree/attachment.php?link_id=82840&amp;cf_id=2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sport.ru/" TargetMode="External"/><Relationship Id="rId5" Type="http://schemas.openxmlformats.org/officeDocument/2006/relationships/hyperlink" Target="http://nsport.ru/node/5402780" TargetMode="External"/><Relationship Id="rId4" Type="http://schemas.openxmlformats.org/officeDocument/2006/relationships/hyperlink" Target="http://nsport.ru/node/545674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268760"/>
            <a:ext cx="4932040" cy="221457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Segoe Print" pitchFamily="2" charset="0"/>
                <a:cs typeface="Times New Roman" pitchFamily="18" charset="0"/>
              </a:rPr>
              <a:t>Анализ воспитательной деятельности 2 группы за 201</a:t>
            </a:r>
            <a:r>
              <a:rPr lang="en-US" sz="4000" dirty="0" smtClean="0">
                <a:latin typeface="Segoe Print" pitchFamily="2" charset="0"/>
                <a:cs typeface="Times New Roman" pitchFamily="18" charset="0"/>
              </a:rPr>
              <a:t>3</a:t>
            </a:r>
            <a:r>
              <a:rPr lang="ru-RU" sz="4000" dirty="0" smtClean="0">
                <a:latin typeface="Segoe Print" pitchFamily="2" charset="0"/>
                <a:cs typeface="Times New Roman" pitchFamily="18" charset="0"/>
              </a:rPr>
              <a:t>-201</a:t>
            </a:r>
            <a:r>
              <a:rPr lang="en-US" sz="4000" dirty="0" smtClean="0">
                <a:latin typeface="Segoe Print" pitchFamily="2" charset="0"/>
                <a:cs typeface="Times New Roman" pitchFamily="18" charset="0"/>
              </a:rPr>
              <a:t>4</a:t>
            </a:r>
            <a:r>
              <a:rPr lang="ru-RU" sz="4000" dirty="0" smtClean="0"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Segoe Print" pitchFamily="2" charset="0"/>
                <a:cs typeface="Times New Roman" pitchFamily="18" charset="0"/>
              </a:rPr>
              <a:t>уч</a:t>
            </a:r>
            <a:r>
              <a:rPr lang="ru-RU" sz="4000" dirty="0" smtClean="0">
                <a:latin typeface="Segoe Print" pitchFamily="2" charset="0"/>
                <a:cs typeface="Times New Roman" pitchFamily="18" charset="0"/>
              </a:rPr>
              <a:t>. год</a:t>
            </a:r>
            <a:endParaRPr lang="en-US" sz="4000" dirty="0"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763688" y="4293096"/>
            <a:ext cx="385765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Воспитатели: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Разувайлова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Наталья Ивановна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Журавлева Юлия Алексеевна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ымян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0"/>
            <a:ext cx="3059832" cy="6668004"/>
          </a:xfrm>
          <a:prstGeom prst="rect">
            <a:avLst/>
          </a:prstGeom>
        </p:spPr>
      </p:pic>
      <p:pic>
        <p:nvPicPr>
          <p:cNvPr id="14" name="Рисунок 13" descr="DSCN311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88640"/>
            <a:ext cx="2651787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00192" y="4437112"/>
            <a:ext cx="2448272" cy="183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5-конечная звезда 18"/>
          <p:cNvSpPr/>
          <p:nvPr/>
        </p:nvSpPr>
        <p:spPr>
          <a:xfrm rot="916730">
            <a:off x="8308462" y="5367644"/>
            <a:ext cx="990418" cy="978386"/>
          </a:xfrm>
          <a:prstGeom prst="star5">
            <a:avLst>
              <a:gd name="adj" fmla="val 19878"/>
              <a:gd name="hf" fmla="val 105146"/>
              <a:gd name="vf" fmla="val 110557"/>
            </a:avLst>
          </a:prstGeom>
          <a:solidFill>
            <a:srgbClr val="FF0000"/>
          </a:solidFill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 rot="1183655">
            <a:off x="7771713" y="6152811"/>
            <a:ext cx="913393" cy="771283"/>
          </a:xfrm>
          <a:prstGeom prst="star5">
            <a:avLst>
              <a:gd name="adj" fmla="val 1987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 rot="21304977">
            <a:off x="8419876" y="6050814"/>
            <a:ext cx="870888" cy="771283"/>
          </a:xfrm>
          <a:prstGeom prst="star5">
            <a:avLst>
              <a:gd name="adj" fmla="val 1987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2664296" cy="1943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8244408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Уровень воспитанности 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(май 2014.)</a:t>
            </a:r>
            <a:endParaRPr lang="en-US" sz="31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905" name="AutoShape 17"/>
          <p:cNvCxnSpPr>
            <a:cxnSpLocks noChangeShapeType="1"/>
            <a:endCxn id="37899" idx="2"/>
          </p:cNvCxnSpPr>
          <p:nvPr/>
        </p:nvCxnSpPr>
        <p:spPr bwMode="gray">
          <a:xfrm>
            <a:off x="2267744" y="6237312"/>
            <a:ext cx="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</p:cxnSp>
      <p:graphicFrame>
        <p:nvGraphicFramePr>
          <p:cNvPr id="11" name="Диаграмма 10"/>
          <p:cNvGraphicFramePr/>
          <p:nvPr/>
        </p:nvGraphicFramePr>
        <p:xfrm>
          <a:off x="1214414" y="1397000"/>
          <a:ext cx="6885978" cy="446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Text Box 14"/>
          <p:cNvSpPr txBox="1">
            <a:spLocks noChangeArrowheads="1"/>
          </p:cNvSpPr>
          <p:nvPr/>
        </p:nvSpPr>
        <p:spPr bwMode="gray">
          <a:xfrm>
            <a:off x="2195737" y="5517232"/>
            <a:ext cx="1224136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1600" dirty="0" smtClean="0">
                <a:solidFill>
                  <a:srgbClr val="F8F8F8"/>
                </a:solidFill>
              </a:rPr>
              <a:t>Критерии</a:t>
            </a:r>
            <a:endParaRPr lang="en-US" sz="1600" dirty="0">
              <a:solidFill>
                <a:srgbClr val="F8F8F8"/>
              </a:solidFill>
            </a:endParaRPr>
          </a:p>
        </p:txBody>
      </p:sp>
      <p:sp>
        <p:nvSpPr>
          <p:cNvPr id="34831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6456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Уровень воспитанности (май 2014г.)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(в соотношении воспитанник - эксперт)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15"/>
          <p:cNvSpPr txBox="1">
            <a:spLocks noChangeArrowheads="1"/>
          </p:cNvSpPr>
          <p:nvPr/>
        </p:nvSpPr>
        <p:spPr bwMode="gray">
          <a:xfrm>
            <a:off x="1043608" y="5589240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5" name="Диаграмма 44"/>
          <p:cNvGraphicFramePr/>
          <p:nvPr/>
        </p:nvGraphicFramePr>
        <p:xfrm>
          <a:off x="179512" y="836712"/>
          <a:ext cx="8964488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Уровень воспитанности по критериям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(май 2014г.)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043608" y="1628800"/>
          <a:ext cx="756084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6211669"/>
            <a:ext cx="158417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Средний уровень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43608" y="6093296"/>
            <a:ext cx="5472608" cy="0"/>
          </a:xfrm>
          <a:prstGeom prst="line">
            <a:avLst/>
          </a:prstGeom>
          <a:ln w="76200">
            <a:solidFill>
              <a:srgbClr val="66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3645024"/>
            <a:ext cx="1547664" cy="646331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Хороший   уровень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87624" y="1844824"/>
            <a:ext cx="5472608" cy="0"/>
          </a:xfrm>
          <a:prstGeom prst="line">
            <a:avLst/>
          </a:prstGeom>
          <a:ln w="76200">
            <a:solidFill>
              <a:srgbClr val="66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Уровень воспитанности на май 2014г.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5" y="1052736"/>
          <a:ext cx="8496944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491"/>
                <a:gridCol w="1927143"/>
                <a:gridCol w="2204809"/>
                <a:gridCol w="1963501"/>
              </a:tblGrid>
              <a:tr h="3735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Воспитанники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Эксперты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Самооценка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Различия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5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Саша Ч.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3,1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+ 0,2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35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Слава В.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3,1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+0,8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35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Слава М.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2,9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+0,9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35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Алина Г.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3,9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2,9 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45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Вера Т.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2,6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3,1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+0,5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35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Рома Т.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2,7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+0,6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35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Бронислав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 М.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3,3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3,1 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-0,2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50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Артем М.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2,8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,1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+0,3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35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Захар Г.	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3,8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- 0,5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7818072" cy="9087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Segoe Script" pitchFamily="34" charset="0"/>
                <a:cs typeface="Times New Roman" pitchFamily="18" charset="0"/>
              </a:rPr>
              <a:t>    Итоги успеваемости</a:t>
            </a:r>
            <a:endParaRPr lang="en-US" sz="4000" b="1" dirty="0"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gray">
          <a:xfrm>
            <a:off x="755576" y="2924944"/>
            <a:ext cx="7740650" cy="61912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323528" y="3068960"/>
            <a:ext cx="2357189" cy="331093"/>
            <a:chOff x="404" y="1980"/>
            <a:chExt cx="1294" cy="298"/>
          </a:xfrm>
        </p:grpSpPr>
        <p:sp>
          <p:nvSpPr>
            <p:cNvPr id="26629" name="Rectangle 5"/>
            <p:cNvSpPr>
              <a:spLocks noChangeArrowheads="1"/>
            </p:cNvSpPr>
            <p:nvPr/>
          </p:nvSpPr>
          <p:spPr bwMode="gray">
            <a:xfrm>
              <a:off x="404" y="1980"/>
              <a:ext cx="1205" cy="298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0" name="AutoShape 6"/>
            <p:cNvSpPr>
              <a:spLocks noChangeArrowheads="1"/>
            </p:cNvSpPr>
            <p:nvPr/>
          </p:nvSpPr>
          <p:spPr bwMode="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632" name="Rectangle 8"/>
          <p:cNvSpPr>
            <a:spLocks noChangeArrowheads="1"/>
          </p:cNvSpPr>
          <p:nvPr/>
        </p:nvSpPr>
        <p:spPr bwMode="gray">
          <a:xfrm>
            <a:off x="179512" y="3068960"/>
            <a:ext cx="223393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/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FFFFFF"/>
                </a:solidFill>
              </a:rPr>
              <a:t>Очень низкий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gray">
          <a:xfrm>
            <a:off x="4644008" y="3068960"/>
            <a:ext cx="368300" cy="504056"/>
          </a:xfrm>
          <a:prstGeom prst="rightArrow">
            <a:avLst>
              <a:gd name="adj1" fmla="val 50000"/>
              <a:gd name="adj2" fmla="val 3528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gray">
          <a:xfrm>
            <a:off x="5004048" y="2924944"/>
            <a:ext cx="16419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Средний уровень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gray">
          <a:xfrm>
            <a:off x="6516216" y="3068960"/>
            <a:ext cx="576064" cy="360040"/>
          </a:xfrm>
          <a:prstGeom prst="rightArrow">
            <a:avLst>
              <a:gd name="adj1" fmla="val 50000"/>
              <a:gd name="adj2" fmla="val 6046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gray">
          <a:xfrm>
            <a:off x="6804248" y="2924944"/>
            <a:ext cx="167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Высокий уровень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gray">
          <a:xfrm>
            <a:off x="827584" y="3501008"/>
            <a:ext cx="1330449" cy="1114425"/>
          </a:xfrm>
          <a:prstGeom prst="diamond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9804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gray">
          <a:xfrm>
            <a:off x="2915816" y="3501008"/>
            <a:ext cx="1114425" cy="11144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gray">
          <a:xfrm>
            <a:off x="7092280" y="3501008"/>
            <a:ext cx="1114425" cy="11144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cxnSp>
        <p:nvCxnSpPr>
          <p:cNvPr id="26641" name="AutoShape 17"/>
          <p:cNvCxnSpPr>
            <a:cxnSpLocks noChangeShapeType="1"/>
            <a:stCxn id="26637" idx="3"/>
            <a:endCxn id="26638" idx="1"/>
          </p:cNvCxnSpPr>
          <p:nvPr/>
        </p:nvCxnSpPr>
        <p:spPr bwMode="gray">
          <a:xfrm>
            <a:off x="2158033" y="4058221"/>
            <a:ext cx="757783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</p:spPr>
      </p:cxnSp>
      <p:cxnSp>
        <p:nvCxnSpPr>
          <p:cNvPr id="26642" name="AutoShape 18"/>
          <p:cNvCxnSpPr>
            <a:cxnSpLocks noChangeShapeType="1"/>
          </p:cNvCxnSpPr>
          <p:nvPr/>
        </p:nvCxnSpPr>
        <p:spPr bwMode="gray">
          <a:xfrm>
            <a:off x="4067944" y="4077072"/>
            <a:ext cx="1117823" cy="18851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</p:spPr>
      </p:cxnSp>
      <p:cxnSp>
        <p:nvCxnSpPr>
          <p:cNvPr id="26643" name="AutoShape 19"/>
          <p:cNvCxnSpPr>
            <a:cxnSpLocks noChangeShapeType="1"/>
            <a:stCxn id="31" idx="3"/>
          </p:cNvCxnSpPr>
          <p:nvPr/>
        </p:nvCxnSpPr>
        <p:spPr bwMode="gray">
          <a:xfrm>
            <a:off x="6228185" y="4077072"/>
            <a:ext cx="792087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</p:spPr>
      </p:cxnSp>
      <p:sp>
        <p:nvSpPr>
          <p:cNvPr id="26644" name="Text Box 20"/>
          <p:cNvSpPr txBox="1">
            <a:spLocks noChangeArrowheads="1"/>
          </p:cNvSpPr>
          <p:nvPr/>
        </p:nvSpPr>
        <p:spPr bwMode="gray">
          <a:xfrm>
            <a:off x="827584" y="3861048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FFFF"/>
                </a:solidFill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r>
              <a:rPr lang="ru-RU" sz="2400" b="1" dirty="0" smtClean="0">
                <a:solidFill>
                  <a:srgbClr val="FFFFFF"/>
                </a:solidFill>
              </a:rPr>
              <a:t>»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gray">
          <a:xfrm>
            <a:off x="2843808" y="3861048"/>
            <a:ext cx="11430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FFFF"/>
                </a:solidFill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r>
              <a:rPr lang="ru-RU" sz="2400" b="1" dirty="0" smtClean="0">
                <a:solidFill>
                  <a:srgbClr val="FFFFFF"/>
                </a:solidFill>
              </a:rPr>
              <a:t>»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gray">
          <a:xfrm>
            <a:off x="7020272" y="3789040"/>
            <a:ext cx="1082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FFFF"/>
                </a:solidFill>
              </a:rPr>
              <a:t>« 4,</a:t>
            </a:r>
            <a:r>
              <a:rPr lang="ru-RU" sz="2400" b="1" dirty="0" smtClean="0">
                <a:solidFill>
                  <a:srgbClr val="FF0000"/>
                </a:solidFill>
              </a:rPr>
              <a:t>5</a:t>
            </a:r>
            <a:r>
              <a:rPr lang="ru-RU" sz="2400" b="1" dirty="0" smtClean="0">
                <a:solidFill>
                  <a:srgbClr val="FFFFFF"/>
                </a:solidFill>
              </a:rPr>
              <a:t>»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gray">
          <a:xfrm>
            <a:off x="467544" y="4725144"/>
            <a:ext cx="208823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solidFill>
                  <a:srgbClr val="000000"/>
                </a:solidFill>
              </a:rPr>
              <a:t>0%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gray">
          <a:xfrm>
            <a:off x="5148064" y="4725144"/>
            <a:ext cx="161448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solidFill>
                  <a:srgbClr val="000000"/>
                </a:solidFill>
              </a:rPr>
              <a:t>10%</a:t>
            </a: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gray">
          <a:xfrm>
            <a:off x="7020272" y="4653136"/>
            <a:ext cx="16144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solidFill>
                  <a:srgbClr val="000000"/>
                </a:solidFill>
              </a:rPr>
              <a:t>10 %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gray">
          <a:xfrm>
            <a:off x="467544" y="764704"/>
            <a:ext cx="8352928" cy="17605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1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	Большинство воспитанников имеют низкий уровень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обученности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но стоит отметить, что  для половины - это актуальный и возможно потенциальный уровень развития в силу состояния интеллекта, общего состояния организма, глубокой  социально-педагогической запущенности. </a:t>
            </a:r>
          </a:p>
          <a:p>
            <a:pPr algn="ctr" eaLnBrk="0" hangingPunct="0">
              <a:lnSpc>
                <a:spcPct val="11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Данные приведены на 10 человек группы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gray">
          <a:xfrm>
            <a:off x="2483768" y="3068960"/>
            <a:ext cx="19442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/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FFFFFF"/>
                </a:solidFill>
              </a:rPr>
              <a:t>Низкий уровень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gray">
          <a:xfrm>
            <a:off x="3131840" y="4797152"/>
            <a:ext cx="1800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solidFill>
                  <a:srgbClr val="000000"/>
                </a:solidFill>
              </a:rPr>
              <a:t>80%</a:t>
            </a:r>
          </a:p>
        </p:txBody>
      </p:sp>
      <p:sp>
        <p:nvSpPr>
          <p:cNvPr id="39" name="Rectangle 28"/>
          <p:cNvSpPr>
            <a:spLocks noChangeArrowheads="1"/>
          </p:cNvSpPr>
          <p:nvPr/>
        </p:nvSpPr>
        <p:spPr bwMode="gray">
          <a:xfrm>
            <a:off x="0" y="5085184"/>
            <a:ext cx="9144000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течение года  проявил хорошее усердие - Захар Г.- хорошист. 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Алина Г. в течение года работала с одной «3», получила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отличную характеристику от учителя. Дима К. поступивший в марте, имеет сложности в обучении. Трудности в обучении  обнаруживаются и у Веры Т., Ромы Т., Саши Ч., Славика В..</a:t>
            </a:r>
          </a:p>
          <a:p>
            <a:pPr algn="ctr" eaLnBrk="0" hangingPunct="0">
              <a:lnSpc>
                <a:spcPct val="11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Славы М. Артем М.,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Броник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М.учились в неполную меру сил.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utoShape 15"/>
          <p:cNvSpPr>
            <a:spLocks noChangeArrowheads="1"/>
          </p:cNvSpPr>
          <p:nvPr/>
        </p:nvSpPr>
        <p:spPr bwMode="gray">
          <a:xfrm>
            <a:off x="5076057" y="3501008"/>
            <a:ext cx="1152128" cy="1152128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gray">
          <a:xfrm>
            <a:off x="5148064" y="3717032"/>
            <a:ext cx="12961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С 1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«3»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91264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Анализ воспитательной работы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 2013-2014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степени реализации поставленных задач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invGray">
          <a:xfrm>
            <a:off x="642910" y="2000240"/>
            <a:ext cx="3652837" cy="150336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gray">
          <a:xfrm>
            <a:off x="785786" y="2428868"/>
            <a:ext cx="3498182" cy="646331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b="1" dirty="0" smtClean="0">
                <a:solidFill>
                  <a:srgbClr val="F8F8F8"/>
                </a:solidFill>
              </a:rPr>
              <a:t>Сплочение и развитие детского коллектива</a:t>
            </a:r>
            <a:endParaRPr lang="en-US" b="1" dirty="0">
              <a:solidFill>
                <a:srgbClr val="F8F8F8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invGray">
          <a:xfrm>
            <a:off x="4714876" y="2000240"/>
            <a:ext cx="3889572" cy="1644784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85882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gray">
          <a:xfrm>
            <a:off x="5076056" y="2420888"/>
            <a:ext cx="3100334" cy="92333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b="1" dirty="0" smtClean="0">
                <a:solidFill>
                  <a:srgbClr val="F8F8F8"/>
                </a:solidFill>
              </a:rPr>
              <a:t>Использование </a:t>
            </a:r>
            <a:r>
              <a:rPr lang="ru-RU" b="1" dirty="0" err="1" smtClean="0">
                <a:solidFill>
                  <a:srgbClr val="F8F8F8"/>
                </a:solidFill>
              </a:rPr>
              <a:t>здоровье-сберегающих</a:t>
            </a:r>
            <a:r>
              <a:rPr lang="ru-RU" b="1" dirty="0" smtClean="0">
                <a:solidFill>
                  <a:srgbClr val="F8F8F8"/>
                </a:solidFill>
              </a:rPr>
              <a:t> технологий </a:t>
            </a:r>
            <a:endParaRPr lang="en-US" b="1" dirty="0">
              <a:solidFill>
                <a:srgbClr val="F8F8F8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invGray">
          <a:xfrm>
            <a:off x="642910" y="4143380"/>
            <a:ext cx="3652838" cy="15033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5882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gray">
          <a:xfrm>
            <a:off x="1071538" y="4429132"/>
            <a:ext cx="2786082" cy="92333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b="1" dirty="0" smtClean="0">
                <a:solidFill>
                  <a:srgbClr val="F8F8F8"/>
                </a:solidFill>
              </a:rPr>
              <a:t>Духовно-нравственное воспитание</a:t>
            </a:r>
            <a:endParaRPr lang="en-US" b="1" dirty="0">
              <a:solidFill>
                <a:srgbClr val="F8F8F8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invGray">
          <a:xfrm>
            <a:off x="4643438" y="4143380"/>
            <a:ext cx="3961010" cy="14938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85882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gray">
          <a:xfrm>
            <a:off x="4860032" y="4293096"/>
            <a:ext cx="3388366" cy="92333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b="1" dirty="0" smtClean="0">
                <a:solidFill>
                  <a:srgbClr val="F8F8F8"/>
                </a:solidFill>
              </a:rPr>
              <a:t>Организация работы по адаптации новых воспитанников</a:t>
            </a:r>
            <a:endParaRPr lang="en-US" b="1" dirty="0">
              <a:solidFill>
                <a:srgbClr val="F8F8F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352928" cy="126876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Segoe Script" pitchFamily="34" charset="0"/>
              </a:rPr>
              <a:t>Сплочение и развитие детского коллектива</a:t>
            </a:r>
            <a:endParaRPr lang="en-US" sz="3600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gray">
          <a:xfrm>
            <a:off x="2627783" y="2138363"/>
            <a:ext cx="3752379" cy="366690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gray">
          <a:xfrm>
            <a:off x="2843808" y="2344738"/>
            <a:ext cx="3288705" cy="3172494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gray">
          <a:xfrm rot="8717103">
            <a:off x="1824882" y="3826940"/>
            <a:ext cx="1823520" cy="1996846"/>
          </a:xfrm>
          <a:prstGeom prst="chevron">
            <a:avLst>
              <a:gd name="adj" fmla="val 38736"/>
            </a:avLst>
          </a:prstGeom>
          <a:solidFill>
            <a:srgbClr val="FFFF00">
              <a:alpha val="48000"/>
            </a:srgbClr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gray">
          <a:xfrm rot="16200000">
            <a:off x="3382267" y="946325"/>
            <a:ext cx="1803402" cy="2448272"/>
          </a:xfrm>
          <a:prstGeom prst="chevron">
            <a:avLst>
              <a:gd name="adj" fmla="val 32381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gray">
          <a:xfrm rot="2070166">
            <a:off x="5142618" y="3859905"/>
            <a:ext cx="1851119" cy="1873925"/>
          </a:xfrm>
          <a:prstGeom prst="chevron">
            <a:avLst>
              <a:gd name="adj" fmla="val 32649"/>
            </a:avLst>
          </a:prstGeom>
          <a:solidFill>
            <a:srgbClr val="FF99FF">
              <a:alpha val="64000"/>
            </a:srgbClr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gray">
          <a:xfrm>
            <a:off x="2915816" y="1412776"/>
            <a:ext cx="3071263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/>
              <a:t>Совместная общественно-полезная и творческая деятельности</a:t>
            </a:r>
            <a:endParaRPr lang="en-US" b="1" dirty="0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gray">
          <a:xfrm>
            <a:off x="1979712" y="4581128"/>
            <a:ext cx="156365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/>
              <a:t>Игры, тренинги на сплочение</a:t>
            </a:r>
            <a:endParaRPr lang="en-US" b="1" dirty="0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gray">
          <a:xfrm>
            <a:off x="4860032" y="4509120"/>
            <a:ext cx="200026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/>
              <a:t>Формирование актива группы,  д/самоуправления</a:t>
            </a:r>
            <a:endParaRPr lang="en-US" b="1" dirty="0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black">
          <a:xfrm>
            <a:off x="5786446" y="1071547"/>
            <a:ext cx="335755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 eaLnBrk="0" hangingPunct="0">
              <a:buFont typeface="Wingdings" pitchFamily="2" charset="2"/>
              <a:buNone/>
            </a:pPr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течение всего года большинство ребят участвовали в социально-значимой деятельности. </a:t>
            </a:r>
          </a:p>
          <a:p>
            <a:pPr marL="120650" indent="-120650" algn="ctr" eaLnBrk="0" hangingPunct="0">
              <a:buFont typeface="Wingdings" pitchFamily="2" charset="2"/>
              <a:buNone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Ребятам нравится проводить время вместе.</a:t>
            </a:r>
            <a:endParaRPr lang="en-US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50" indent="-120650" algn="ctr" eaLnBrk="0" hangingPunct="0">
              <a:buFont typeface="Wingdings" pitchFamily="2" charset="2"/>
              <a:buNone/>
            </a:pPr>
            <a:endParaRPr lang="en-US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50" indent="-120650" algn="ctr">
              <a:buFontTx/>
              <a:buChar char="•"/>
            </a:pPr>
            <a:endParaRPr lang="en-US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black">
          <a:xfrm>
            <a:off x="0" y="1124744"/>
            <a:ext cx="305983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eaLnBrk="0" hangingPunct="0"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Жизнедеятельность в группе выстраивалась с учетом развития таких качеств - как: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120650" indent="-120650" eaLnBrk="0" hangingPunct="0">
              <a:buFont typeface="Wingdings" pitchFamily="2" charset="2"/>
              <a:buNone/>
            </a:pP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black">
          <a:xfrm>
            <a:off x="6948264" y="3429000"/>
            <a:ext cx="201622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 eaLnBrk="0" hangingPunct="0">
              <a:buFont typeface="Wingdings" pitchFamily="2" charset="2"/>
              <a:buNone/>
            </a:pP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Отметим, что удалось наладить отношения, улучшился микроклимат в группе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2348880"/>
            <a:ext cx="2267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Поддержка</a:t>
            </a:r>
          </a:p>
          <a:p>
            <a:pPr lvl="0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Забота</a:t>
            </a:r>
          </a:p>
          <a:p>
            <a:pPr lvl="0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Взаимовыручка</a:t>
            </a:r>
          </a:p>
          <a:p>
            <a:pPr lvl="0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Уважение</a:t>
            </a:r>
          </a:p>
          <a:p>
            <a:pPr lvl="0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Понимание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black">
          <a:xfrm>
            <a:off x="3059832" y="3429001"/>
            <a:ext cx="2667000" cy="1015663"/>
          </a:xfrm>
          <a:prstGeom prst="rect">
            <a:avLst/>
          </a:prstGeom>
          <a:ln w="38100">
            <a:prstDash val="sysDot"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20650" indent="-120650" algn="ctr" eaLnBrk="0" hangingPunct="0">
              <a:buFont typeface="Wingdings" pitchFamily="2" charset="2"/>
              <a:buNone/>
            </a:pP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 Комфортный микроклимат</a:t>
            </a:r>
            <a:endParaRPr lang="en-US" sz="2000" dirty="0">
              <a:solidFill>
                <a:schemeClr val="tx1"/>
              </a:solidFill>
            </a:endParaRPr>
          </a:p>
          <a:p>
            <a:pPr marL="120650" indent="-120650" eaLnBrk="0" hangingPunct="0">
              <a:buFont typeface="Wingdings" pitchFamily="2" charset="2"/>
              <a:buNone/>
            </a:pP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gray">
          <a:xfrm>
            <a:off x="251520" y="5805264"/>
            <a:ext cx="8892480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FF0000"/>
                </a:solidFill>
              </a:rPr>
              <a:t>Трудности. </a:t>
            </a:r>
            <a:r>
              <a:rPr lang="ru-RU" dirty="0" smtClean="0"/>
              <a:t>В коллективе б</a:t>
            </a:r>
            <a:r>
              <a:rPr lang="ru-RU" sz="1600" dirty="0" smtClean="0"/>
              <a:t>олее 60 % новых воспитанников, процесс адаптации у них строится по-разному. В течение следующего года продолжим работу по сплочению коллектива.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8" name="AutoShape 30"/>
          <p:cNvSpPr>
            <a:spLocks noChangeArrowheads="1"/>
          </p:cNvSpPr>
          <p:nvPr/>
        </p:nvSpPr>
        <p:spPr bwMode="gray">
          <a:xfrm>
            <a:off x="0" y="3861048"/>
            <a:ext cx="6215074" cy="1368152"/>
          </a:xfrm>
          <a:prstGeom prst="roundRect">
            <a:avLst>
              <a:gd name="adj" fmla="val 16667"/>
            </a:avLst>
          </a:prstGeom>
          <a:solidFill>
            <a:schemeClr val="accent2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59" name="AutoShape 31"/>
          <p:cNvSpPr>
            <a:spLocks noChangeArrowheads="1"/>
          </p:cNvSpPr>
          <p:nvPr/>
        </p:nvSpPr>
        <p:spPr bwMode="gray">
          <a:xfrm>
            <a:off x="0" y="5229200"/>
            <a:ext cx="6646106" cy="1296144"/>
          </a:xfrm>
          <a:prstGeom prst="roundRect">
            <a:avLst>
              <a:gd name="adj" fmla="val 16667"/>
            </a:avLst>
          </a:prstGeom>
          <a:solidFill>
            <a:schemeClr val="hlink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gray">
          <a:xfrm>
            <a:off x="0" y="2276872"/>
            <a:ext cx="6215074" cy="1584176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2541" name="Group 13"/>
          <p:cNvGrpSpPr>
            <a:grpSpLocks/>
          </p:cNvGrpSpPr>
          <p:nvPr/>
        </p:nvGrpSpPr>
        <p:grpSpPr bwMode="auto">
          <a:xfrm>
            <a:off x="323528" y="5085184"/>
            <a:ext cx="5976664" cy="1584176"/>
            <a:chOff x="720" y="1392"/>
            <a:chExt cx="4058" cy="800"/>
          </a:xfrm>
        </p:grpSpPr>
        <p:sp>
          <p:nvSpPr>
            <p:cNvPr id="22542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«Семья -  это ячейка общества»,</a:t>
              </a: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Работа по книге Лихачева Д.С. «Этапы заботы»</a:t>
              </a:r>
            </a:p>
          </p:txBody>
        </p:sp>
        <p:grpSp>
          <p:nvGrpSpPr>
            <p:cNvPr id="22543" name="Group 15"/>
            <p:cNvGrpSpPr>
              <a:grpSpLocks/>
            </p:cNvGrpSpPr>
            <p:nvPr/>
          </p:nvGrpSpPr>
          <p:grpSpPr bwMode="auto">
            <a:xfrm>
              <a:off x="730" y="1488"/>
              <a:ext cx="4043" cy="96"/>
              <a:chOff x="744" y="1488"/>
              <a:chExt cx="3988" cy="96"/>
            </a:xfrm>
          </p:grpSpPr>
          <p:sp>
            <p:nvSpPr>
              <p:cNvPr id="22544" name="AutoShape 16"/>
              <p:cNvSpPr>
                <a:spLocks noChangeArrowheads="1"/>
              </p:cNvSpPr>
              <p:nvPr/>
            </p:nvSpPr>
            <p:spPr bwMode="gray">
              <a:xfrm flipV="1">
                <a:off x="744" y="1488"/>
                <a:ext cx="3988" cy="4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2549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22545" name="AutoShape 17"/>
              <p:cNvSpPr>
                <a:spLocks noChangeArrowheads="1"/>
              </p:cNvSpPr>
              <p:nvPr/>
            </p:nvSpPr>
            <p:spPr bwMode="gray">
              <a:xfrm>
                <a:off x="744" y="1488"/>
                <a:ext cx="3988" cy="9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19216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2546" name="Group 18"/>
          <p:cNvGrpSpPr>
            <a:grpSpLocks/>
          </p:cNvGrpSpPr>
          <p:nvPr/>
        </p:nvGrpSpPr>
        <p:grpSpPr bwMode="auto">
          <a:xfrm>
            <a:off x="395536" y="2420889"/>
            <a:ext cx="5688632" cy="1224136"/>
            <a:chOff x="720" y="1392"/>
            <a:chExt cx="4058" cy="480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2547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wrap="none" anchor="ctr"/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Занятия в кабинете психологической разгрузки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9" name="AutoShape 21"/>
            <p:cNvSpPr>
              <a:spLocks noChangeArrowheads="1"/>
            </p:cNvSpPr>
            <p:nvPr/>
          </p:nvSpPr>
          <p:spPr bwMode="gray">
            <a:xfrm>
              <a:off x="730" y="1736"/>
              <a:ext cx="4043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2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wrap="none" anchor="ctr"/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1043608" y="620688"/>
            <a:ext cx="4680520" cy="88235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latin typeface="Segoe Script" pitchFamily="34" charset="0"/>
              </a:rPr>
              <a:t>Основные мероприятия</a:t>
            </a:r>
            <a:r>
              <a:rPr lang="ru-RU" sz="3200" dirty="0" smtClean="0"/>
              <a:t>: </a:t>
            </a:r>
            <a:endParaRPr lang="ru-RU" sz="3200" dirty="0"/>
          </a:p>
        </p:txBody>
      </p:sp>
      <p:pic>
        <p:nvPicPr>
          <p:cNvPr id="28" name="Рисунок 27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9704" y="188640"/>
            <a:ext cx="2664296" cy="6477491"/>
          </a:xfrm>
          <a:prstGeom prst="rect">
            <a:avLst/>
          </a:prstGeom>
        </p:spPr>
      </p:pic>
      <p:grpSp>
        <p:nvGrpSpPr>
          <p:cNvPr id="22536" name="Group 8"/>
          <p:cNvGrpSpPr>
            <a:grpSpLocks/>
          </p:cNvGrpSpPr>
          <p:nvPr/>
        </p:nvGrpSpPr>
        <p:grpSpPr bwMode="auto">
          <a:xfrm>
            <a:off x="323528" y="3861048"/>
            <a:ext cx="5904993" cy="1440160"/>
            <a:chOff x="720" y="1392"/>
            <a:chExt cx="4437" cy="480"/>
          </a:xfrm>
        </p:grpSpPr>
        <p:sp>
          <p:nvSpPr>
            <p:cNvPr id="22537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437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Занятие по программе «Формирование </a:t>
              </a: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интеллектуального потенциала воспитанников»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538" name="Group 10"/>
            <p:cNvGrpSpPr>
              <a:grpSpLocks/>
            </p:cNvGrpSpPr>
            <p:nvPr/>
          </p:nvGrpSpPr>
          <p:grpSpPr bwMode="auto">
            <a:xfrm>
              <a:off x="730" y="1392"/>
              <a:ext cx="4373" cy="480"/>
              <a:chOff x="744" y="1392"/>
              <a:chExt cx="4314" cy="480"/>
            </a:xfrm>
          </p:grpSpPr>
          <p:sp>
            <p:nvSpPr>
              <p:cNvPr id="22539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4314" cy="13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1921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40" name="AutoShape 12"/>
              <p:cNvSpPr>
                <a:spLocks noChangeArrowheads="1"/>
              </p:cNvSpPr>
              <p:nvPr/>
            </p:nvSpPr>
            <p:spPr bwMode="gray">
              <a:xfrm>
                <a:off x="744" y="1392"/>
                <a:ext cx="4314" cy="11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23" name="Рисунок 22" descr="2014-03-20 17.07.1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65" y="357166"/>
            <a:ext cx="2381235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2013-11-14 12.24.3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6578" y="4786322"/>
            <a:ext cx="215612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DSCN433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2564904"/>
            <a:ext cx="2555776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N403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8024" y="260648"/>
            <a:ext cx="3231141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N441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260648"/>
            <a:ext cx="329325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2014-03-20 17.05.3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1720" y="2204864"/>
            <a:ext cx="3237968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013-05-29 18.10.3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80112" y="1988840"/>
            <a:ext cx="3193981" cy="2342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Москвичев Слава - строитель Теремка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90025">
            <a:off x="5370061" y="4007154"/>
            <a:ext cx="3059832" cy="2294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подготовка к конкурсу Поделок Из природного материала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4005064"/>
            <a:ext cx="3515883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 течение года совместно с воспитанниками мы улучшали среду группы 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AM_426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724504" y="2708544"/>
            <a:ext cx="3744416" cy="259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AM_4267.JPG"/>
          <p:cNvPicPr>
            <a:picLocks noChangeAspect="1"/>
          </p:cNvPicPr>
          <p:nvPr/>
        </p:nvPicPr>
        <p:blipFill>
          <a:blip r:embed="rId3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5816" y="2132856"/>
            <a:ext cx="316835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AM_4268.JPG"/>
          <p:cNvPicPr>
            <a:picLocks noChangeAspect="1"/>
          </p:cNvPicPr>
          <p:nvPr/>
        </p:nvPicPr>
        <p:blipFill>
          <a:blip r:embed="rId4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486310" y="2619165"/>
            <a:ext cx="3744418" cy="2771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3347864" y="332656"/>
            <a:ext cx="5400600" cy="1080120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419872" y="1484784"/>
          <a:ext cx="5328592" cy="4877064"/>
        </p:xfrm>
        <a:graphic>
          <a:graphicData uri="http://schemas.openxmlformats.org/drawingml/2006/table">
            <a:tbl>
              <a:tblPr firstRow="1" firstCol="1" lastCol="1" bandRow="1" bandCol="1">
                <a:tableStyleId>{0E3FDE45-AF77-4B5C-9715-49D594BDF05E}</a:tableStyleId>
              </a:tblPr>
              <a:tblGrid>
                <a:gridCol w="371762"/>
                <a:gridCol w="4956830"/>
              </a:tblGrid>
              <a:tr h="953661"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Психолого-педагогическая характеристика группы.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5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воспитательной работы по степени реализации поставленных в начале года задач.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931"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algn="l"/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Профилактическая</a:t>
                      </a:r>
                      <a:r>
                        <a:rPr lang="en-US" sz="2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Наши достижения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736"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Результаты самообразования педагогов 2 гр.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736"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Цели и задачи на 2014-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015уч.год.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 descr="Безымянный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75857" cy="666936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620688"/>
            <a:ext cx="2664296" cy="19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Поход в кино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643182"/>
            <a:ext cx="2696361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714884"/>
            <a:ext cx="2339752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Духовно-нравственное развитие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gray">
          <a:xfrm>
            <a:off x="2411760" y="2276872"/>
            <a:ext cx="3956050" cy="388143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gray">
          <a:xfrm>
            <a:off x="2627784" y="2564904"/>
            <a:ext cx="3490913" cy="3490912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gray">
          <a:xfrm rot="30644363">
            <a:off x="2036668" y="4129101"/>
            <a:ext cx="1913507" cy="2213852"/>
          </a:xfrm>
          <a:prstGeom prst="chevron">
            <a:avLst>
              <a:gd name="adj" fmla="val 28655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gray">
          <a:xfrm rot="16200000">
            <a:off x="3419872" y="1772816"/>
            <a:ext cx="1872208" cy="2160240"/>
          </a:xfrm>
          <a:prstGeom prst="chevron">
            <a:avLst>
              <a:gd name="adj" fmla="val 28655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gray">
          <a:xfrm rot="1788254">
            <a:off x="4863822" y="4107840"/>
            <a:ext cx="2079714" cy="2035260"/>
          </a:xfrm>
          <a:prstGeom prst="chevron">
            <a:avLst>
              <a:gd name="adj" fmla="val 28655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gray">
          <a:xfrm>
            <a:off x="3563888" y="2708920"/>
            <a:ext cx="150495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000" i="1" dirty="0" smtClean="0">
                <a:solidFill>
                  <a:srgbClr val="FFFBFC"/>
                </a:solidFill>
                <a:latin typeface="Times New Roman" pitchFamily="18" charset="0"/>
                <a:cs typeface="Times New Roman" pitchFamily="18" charset="0"/>
              </a:rPr>
              <a:t>Духовность</a:t>
            </a:r>
            <a:endParaRPr lang="en-US" sz="2000" i="1" dirty="0">
              <a:solidFill>
                <a:srgbClr val="FFFBF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gray">
          <a:xfrm>
            <a:off x="2123728" y="5229200"/>
            <a:ext cx="201622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i="1" dirty="0">
                <a:solidFill>
                  <a:srgbClr val="FFFBF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i="1" dirty="0" smtClean="0">
                <a:solidFill>
                  <a:srgbClr val="FFFBFC"/>
                </a:solidFill>
                <a:latin typeface="Times New Roman" pitchFamily="18" charset="0"/>
                <a:cs typeface="Times New Roman" pitchFamily="18" charset="0"/>
              </a:rPr>
              <a:t>равственность</a:t>
            </a:r>
            <a:endParaRPr lang="en-US" i="1" dirty="0">
              <a:solidFill>
                <a:srgbClr val="FFFBF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gray">
          <a:xfrm>
            <a:off x="4932040" y="5013176"/>
            <a:ext cx="197784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i="1" dirty="0" smtClean="0">
                <a:solidFill>
                  <a:srgbClr val="FFFBFC"/>
                </a:solidFill>
                <a:latin typeface="Times New Roman" pitchFamily="18" charset="0"/>
                <a:cs typeface="Times New Roman" pitchFamily="18" charset="0"/>
              </a:rPr>
              <a:t>Самосовершенствование</a:t>
            </a:r>
            <a:endParaRPr lang="en-US" i="1" dirty="0">
              <a:solidFill>
                <a:srgbClr val="FFFBF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black">
          <a:xfrm>
            <a:off x="5652120" y="980728"/>
            <a:ext cx="3491880" cy="261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 eaLnBrk="0" hangingPunct="0">
              <a:buFont typeface="Wingdings" pitchFamily="2" charset="2"/>
              <a:buNone/>
            </a:pPr>
            <a:r>
              <a:rPr lang="en-US" sz="2000" b="1" dirty="0">
                <a:solidFill>
                  <a:schemeClr val="folHlink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В течение всего ребята посещали:</a:t>
            </a:r>
            <a:endParaRPr lang="en-US" sz="2000" b="1" dirty="0">
              <a:solidFill>
                <a:srgbClr val="002060"/>
              </a:solidFill>
            </a:endParaRPr>
          </a:p>
          <a:p>
            <a:pPr marL="120650" indent="-120650" algn="ctr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r>
              <a:rPr lang="ru-RU" i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«Воскресную школу»</a:t>
            </a:r>
            <a:endParaRPr lang="en-US" i="1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50" indent="-120650" algn="ctr">
              <a:buFontTx/>
              <a:buChar char="•"/>
            </a:pPr>
            <a:r>
              <a:rPr lang="ru-RU" i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духовно-культурные центры (церковь </a:t>
            </a:r>
            <a:r>
              <a:rPr lang="ru-RU" i="1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ru-RU" i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Богородицы, Никольский собор, библиотека им. Чехова,  им. Василенко, театр)</a:t>
            </a:r>
          </a:p>
          <a:p>
            <a:pPr marL="120650" indent="-120650" algn="ctr">
              <a:buFontTx/>
              <a:buChar char="•"/>
            </a:pPr>
            <a:endParaRPr lang="en-US" sz="1400" dirty="0">
              <a:solidFill>
                <a:srgbClr val="1C1C1C"/>
              </a:solidFill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black">
          <a:xfrm>
            <a:off x="971600" y="1124744"/>
            <a:ext cx="3600400" cy="178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eaLnBrk="0" hangingPunct="0">
              <a:buFont typeface="Wingdings" pitchFamily="2" charset="2"/>
              <a:buNone/>
            </a:pP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Жизнедеятельность в группе строилась с учетом: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50" indent="-120650" eaLnBrk="0" hangingPunct="0">
              <a:buFont typeface="Wingdings" pitchFamily="2" charset="2"/>
              <a:buNone/>
            </a:pPr>
            <a:endParaRPr lang="en-US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•"/>
            </a:pPr>
            <a:r>
              <a:rPr lang="ru-RU" i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Заботы о младших</a:t>
            </a:r>
            <a:endParaRPr lang="en-US" i="1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50" indent="-120650">
              <a:buFontTx/>
              <a:buChar char="•"/>
            </a:pPr>
            <a:endParaRPr lang="en-US" i="1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50" indent="-120650">
              <a:buFontTx/>
              <a:buChar char="•"/>
            </a:pPr>
            <a:r>
              <a:rPr lang="ru-RU" i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Взаимовыручки </a:t>
            </a:r>
            <a:endParaRPr lang="en-US" i="1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black">
          <a:xfrm>
            <a:off x="0" y="3140968"/>
            <a:ext cx="264953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eaLnBrk="0" hangingPunct="0">
              <a:buFont typeface="Wingdings" pitchFamily="2" charset="2"/>
              <a:buNone/>
            </a:pPr>
            <a:r>
              <a:rPr lang="en-US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Подведение итогов недели – развитие рефлексии, адекватной самооценки,</a:t>
            </a:r>
          </a:p>
          <a:p>
            <a:pPr marL="120650" indent="-120650" eaLnBrk="0" hangingPunct="0">
              <a:buFont typeface="Wingdings" pitchFamily="2" charset="2"/>
              <a:buNone/>
            </a:pP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развитие навыков </a:t>
            </a:r>
            <a:r>
              <a:rPr lang="ru-RU" i="1" dirty="0" err="1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целеполагания</a:t>
            </a:r>
            <a:endParaRPr lang="ru-RU" i="1" dirty="0" smtClean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50" indent="-120650" eaLnBrk="0" hangingPunct="0">
              <a:buFont typeface="Wingdings" pitchFamily="2" charset="2"/>
              <a:buNone/>
            </a:pPr>
            <a:endParaRPr lang="en-US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AutoShape 7"/>
          <p:cNvSpPr>
            <a:spLocks noChangeArrowheads="1"/>
          </p:cNvSpPr>
          <p:nvPr/>
        </p:nvSpPr>
        <p:spPr bwMode="gray">
          <a:xfrm>
            <a:off x="0" y="1714488"/>
            <a:ext cx="6215074" cy="1076325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11560" y="3933056"/>
            <a:ext cx="5616624" cy="792088"/>
            <a:chOff x="720" y="1392"/>
            <a:chExt cx="4058" cy="480"/>
          </a:xfrm>
        </p:grpSpPr>
        <p:sp>
          <p:nvSpPr>
            <p:cNvPr id="22537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Занятия в воскресной школе в течении года, </a:t>
              </a: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посещение храмов в христианские праздники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2539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1921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40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39552" y="5736281"/>
            <a:ext cx="5729224" cy="1121719"/>
            <a:chOff x="720" y="1192"/>
            <a:chExt cx="4058" cy="680"/>
          </a:xfrm>
        </p:grpSpPr>
        <p:sp>
          <p:nvSpPr>
            <p:cNvPr id="22542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730" y="1192"/>
              <a:ext cx="4043" cy="659"/>
              <a:chOff x="744" y="1192"/>
              <a:chExt cx="3988" cy="659"/>
            </a:xfrm>
          </p:grpSpPr>
          <p:sp>
            <p:nvSpPr>
              <p:cNvPr id="22544" name="AutoShape 16"/>
              <p:cNvSpPr>
                <a:spLocks noChangeArrowheads="1"/>
              </p:cNvSpPr>
              <p:nvPr/>
            </p:nvSpPr>
            <p:spPr bwMode="gray">
              <a:xfrm>
                <a:off x="744" y="1192"/>
                <a:ext cx="3988" cy="65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2549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Посещение театра и кино, участие  в концертах и </a:t>
                </a:r>
              </a:p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акциях посвященных ВОВ</a:t>
                </a:r>
              </a:p>
            </p:txBody>
          </p:sp>
          <p:sp>
            <p:nvSpPr>
              <p:cNvPr id="22545" name="AutoShape 17"/>
              <p:cNvSpPr>
                <a:spLocks noChangeArrowheads="1"/>
              </p:cNvSpPr>
              <p:nvPr/>
            </p:nvSpPr>
            <p:spPr bwMode="gray">
              <a:xfrm>
                <a:off x="744" y="1192"/>
                <a:ext cx="3988" cy="3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19216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611560" y="4869160"/>
            <a:ext cx="5682279" cy="720380"/>
            <a:chOff x="610" y="1392"/>
            <a:chExt cx="4163" cy="686"/>
          </a:xfrm>
        </p:grpSpPr>
        <p:sp>
          <p:nvSpPr>
            <p:cNvPr id="22547" name="AutoShape 19"/>
            <p:cNvSpPr>
              <a:spLocks noChangeArrowheads="1"/>
            </p:cNvSpPr>
            <p:nvPr/>
          </p:nvSpPr>
          <p:spPr bwMode="gray">
            <a:xfrm>
              <a:off x="610" y="1392"/>
              <a:ext cx="4113" cy="686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Экскурсии в храм и церковь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665" y="1407"/>
              <a:ext cx="4108" cy="649"/>
              <a:chOff x="680" y="1407"/>
              <a:chExt cx="4052" cy="649"/>
            </a:xfrm>
          </p:grpSpPr>
          <p:sp>
            <p:nvSpPr>
              <p:cNvPr id="22549" name="AutoShape 21"/>
              <p:cNvSpPr>
                <a:spLocks noChangeArrowheads="1"/>
              </p:cNvSpPr>
              <p:nvPr/>
            </p:nvSpPr>
            <p:spPr bwMode="gray">
              <a:xfrm>
                <a:off x="680" y="1941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50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23528" y="3356992"/>
            <a:ext cx="561662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latin typeface="Segoe Script" pitchFamily="34" charset="0"/>
                <a:cs typeface="Times New Roman" pitchFamily="18" charset="0"/>
              </a:rPr>
              <a:t>Основные мероприятия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49192" y="-3049192"/>
            <a:ext cx="3045616" cy="9144000"/>
          </a:xfrm>
          <a:prstGeom prst="rect">
            <a:avLst/>
          </a:prstGeom>
        </p:spPr>
      </p:pic>
      <p:pic>
        <p:nvPicPr>
          <p:cNvPr id="22" name="Рисунок 21" descr="9 мая Захар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554" y="285728"/>
            <a:ext cx="2428892" cy="242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SAM_413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5074" y="428604"/>
            <a:ext cx="271464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экскурсия к Храму в праздник Пасхи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388" y="4071942"/>
            <a:ext cx="247651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экскурсия к храму в праздник Пасхи 2014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596" y="214290"/>
            <a:ext cx="228601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>
                <a:latin typeface="Segoe Script" pitchFamily="34" charset="0"/>
              </a:rPr>
              <a:t>Здоровьесберегающие</a:t>
            </a:r>
            <a:r>
              <a:rPr lang="ru-RU" sz="2800" dirty="0" smtClean="0">
                <a:latin typeface="Segoe Script" pitchFamily="34" charset="0"/>
              </a:rPr>
              <a:t> технологии</a:t>
            </a:r>
            <a:endParaRPr lang="en-US" sz="2800" dirty="0">
              <a:latin typeface="Segoe Script" pitchFamily="34" charset="0"/>
            </a:endParaRP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gray">
          <a:xfrm>
            <a:off x="1000100" y="2000240"/>
            <a:ext cx="3956050" cy="388143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gray">
          <a:xfrm>
            <a:off x="1285852" y="2214554"/>
            <a:ext cx="3490913" cy="3490912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gray">
          <a:xfrm>
            <a:off x="1643042" y="2357430"/>
            <a:ext cx="2973388" cy="297338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gray">
          <a:xfrm rot="30644363">
            <a:off x="548413" y="3553711"/>
            <a:ext cx="1871662" cy="1855787"/>
          </a:xfrm>
          <a:prstGeom prst="chevron">
            <a:avLst>
              <a:gd name="adj" fmla="val 28655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gray">
          <a:xfrm rot="16200000">
            <a:off x="1920856" y="1293798"/>
            <a:ext cx="1871663" cy="1855787"/>
          </a:xfrm>
          <a:prstGeom prst="chevron">
            <a:avLst>
              <a:gd name="adj" fmla="val 28655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gray">
          <a:xfrm rot="1788254">
            <a:off x="3409217" y="3485659"/>
            <a:ext cx="1871662" cy="1855787"/>
          </a:xfrm>
          <a:prstGeom prst="chevron">
            <a:avLst>
              <a:gd name="adj" fmla="val 28655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gray">
          <a:xfrm>
            <a:off x="1907704" y="3501008"/>
            <a:ext cx="204311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FF0000"/>
                </a:solidFill>
              </a:rPr>
              <a:t>Здоровье 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gray">
          <a:xfrm>
            <a:off x="2071670" y="2000240"/>
            <a:ext cx="150495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dirty="0" err="1" smtClean="0"/>
              <a:t>СанПины</a:t>
            </a:r>
            <a:r>
              <a:rPr lang="ru-RU" dirty="0" smtClean="0">
                <a:solidFill>
                  <a:srgbClr val="FFFBFC"/>
                </a:solidFill>
              </a:rPr>
              <a:t> </a:t>
            </a:r>
            <a:endParaRPr lang="en-US" dirty="0">
              <a:solidFill>
                <a:srgbClr val="FFFBFC"/>
              </a:solidFill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gray">
          <a:xfrm>
            <a:off x="642910" y="4286256"/>
            <a:ext cx="164307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err="1" smtClean="0"/>
              <a:t>Интерактив-ные</a:t>
            </a:r>
            <a:r>
              <a:rPr lang="ru-RU" dirty="0" smtClean="0"/>
              <a:t> методы</a:t>
            </a:r>
            <a:endParaRPr lang="en-US" dirty="0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black">
          <a:xfrm>
            <a:off x="5143504" y="1571612"/>
            <a:ext cx="400049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 eaLnBrk="0" hangingPunct="0">
              <a:buFont typeface="Wingdings" pitchFamily="2" charset="2"/>
              <a:buNone/>
            </a:pPr>
            <a:r>
              <a:rPr lang="en-US" sz="2000" b="1" dirty="0">
                <a:solidFill>
                  <a:schemeClr val="folHlink"/>
                </a:solidFill>
              </a:rPr>
              <a:t> </a:t>
            </a:r>
          </a:p>
          <a:p>
            <a:pPr marL="120650" indent="-120650" algn="ctr" eaLnBrk="0" hangingPunct="0">
              <a:buFont typeface="Wingdings" pitchFamily="2" charset="2"/>
              <a:buNone/>
            </a:pPr>
            <a:endParaRPr lang="en-US" b="1" dirty="0">
              <a:solidFill>
                <a:schemeClr val="folHlink"/>
              </a:solidFill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black">
          <a:xfrm>
            <a:off x="6461125" y="4140200"/>
            <a:ext cx="2649538" cy="95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eaLnBrk="0" hangingPunct="0">
              <a:buFont typeface="Wingdings" pitchFamily="2" charset="2"/>
              <a:buNone/>
            </a:pPr>
            <a:r>
              <a:rPr lang="en-US" sz="1600" b="1">
                <a:solidFill>
                  <a:schemeClr val="hlink"/>
                </a:solidFill>
              </a:rPr>
              <a:t> </a:t>
            </a:r>
            <a:r>
              <a:rPr lang="ru-RU" b="1" smtClean="0">
                <a:solidFill>
                  <a:schemeClr val="hlink"/>
                </a:solidFill>
              </a:rPr>
              <a:t> </a:t>
            </a:r>
            <a:endParaRPr lang="en-US" b="1" dirty="0">
              <a:solidFill>
                <a:schemeClr val="hlink"/>
              </a:solidFill>
            </a:endParaRP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•"/>
            </a:pPr>
            <a:endParaRPr lang="en-US" dirty="0">
              <a:solidFill>
                <a:srgbClr val="1C1C1C"/>
              </a:solidFill>
            </a:endParaRPr>
          </a:p>
          <a:p>
            <a:pPr marL="120650" indent="-120650"/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gray">
          <a:xfrm>
            <a:off x="3714744" y="4071942"/>
            <a:ext cx="171451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/>
              <a:t>Здоровье сберегающая среда </a:t>
            </a:r>
            <a:endParaRPr lang="en-US" dirty="0"/>
          </a:p>
        </p:txBody>
      </p:sp>
      <p:sp>
        <p:nvSpPr>
          <p:cNvPr id="16" name="Прямоугольник 27"/>
          <p:cNvSpPr>
            <a:spLocks noChangeArrowheads="1"/>
          </p:cNvSpPr>
          <p:nvPr/>
        </p:nvSpPr>
        <p:spPr bwMode="auto">
          <a:xfrm>
            <a:off x="5357818" y="1214422"/>
            <a:ext cx="350046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Методы и формы реализации </a:t>
            </a:r>
            <a:r>
              <a:rPr lang="ru-RU" b="1" dirty="0" err="1" smtClean="0"/>
              <a:t>здоровье-сберегающих</a:t>
            </a:r>
            <a:r>
              <a:rPr lang="ru-RU" b="1" dirty="0" smtClean="0"/>
              <a:t> </a:t>
            </a:r>
            <a:r>
              <a:rPr lang="ru-RU" b="1" dirty="0"/>
              <a:t>технологий </a:t>
            </a:r>
            <a:endParaRPr lang="ru-RU" dirty="0"/>
          </a:p>
          <a:p>
            <a:r>
              <a:rPr lang="ru-RU" dirty="0" smtClean="0"/>
              <a:t>Физическое </a:t>
            </a:r>
            <a:r>
              <a:rPr lang="ru-RU" dirty="0"/>
              <a:t>здоровье</a:t>
            </a:r>
            <a:r>
              <a:rPr lang="ru-RU" b="1" dirty="0"/>
              <a:t> </a:t>
            </a:r>
            <a:r>
              <a:rPr lang="en-US" dirty="0"/>
              <a:t>I </a:t>
            </a:r>
            <a:endParaRPr lang="ru-RU" dirty="0"/>
          </a:p>
          <a:p>
            <a:r>
              <a:rPr lang="ru-RU" dirty="0"/>
              <a:t>-Спортивный кружок </a:t>
            </a:r>
          </a:p>
          <a:p>
            <a:r>
              <a:rPr lang="ru-RU" dirty="0"/>
              <a:t>- Уроки физкультуры</a:t>
            </a:r>
          </a:p>
          <a:p>
            <a:r>
              <a:rPr lang="ru-RU" dirty="0"/>
              <a:t>- Прогулки на свежем воздухе</a:t>
            </a:r>
          </a:p>
          <a:p>
            <a:r>
              <a:rPr lang="ru-RU" dirty="0"/>
              <a:t>- Походы</a:t>
            </a:r>
          </a:p>
          <a:p>
            <a:r>
              <a:rPr lang="ru-RU" dirty="0"/>
              <a:t>- Отдых (летом на море)</a:t>
            </a:r>
          </a:p>
          <a:p>
            <a:r>
              <a:rPr lang="ru-RU" dirty="0"/>
              <a:t>- Солнечные ванны</a:t>
            </a:r>
          </a:p>
          <a:p>
            <a:r>
              <a:rPr lang="ru-RU" dirty="0"/>
              <a:t>- Водные процедуры</a:t>
            </a:r>
          </a:p>
          <a:p>
            <a:r>
              <a:rPr lang="ru-RU" dirty="0"/>
              <a:t>- Упражнения</a:t>
            </a:r>
          </a:p>
          <a:p>
            <a:r>
              <a:rPr lang="ru-RU" dirty="0"/>
              <a:t>- Соревновательный метод</a:t>
            </a:r>
          </a:p>
          <a:p>
            <a:r>
              <a:rPr lang="ru-RU" dirty="0"/>
              <a:t>- Игровой </a:t>
            </a:r>
          </a:p>
          <a:p>
            <a:r>
              <a:rPr lang="ru-RU" dirty="0"/>
              <a:t>- Привитие гигиенических навыков </a:t>
            </a:r>
          </a:p>
          <a:p>
            <a:r>
              <a:rPr lang="ru-RU" dirty="0"/>
              <a:t>- Трудовая 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2" name="Rectangle 24"/>
          <p:cNvSpPr>
            <a:spLocks noChangeArrowheads="1"/>
          </p:cNvSpPr>
          <p:nvPr/>
        </p:nvSpPr>
        <p:spPr bwMode="gray">
          <a:xfrm>
            <a:off x="1677988" y="3013075"/>
            <a:ext cx="2423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sz="16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539552" y="404664"/>
            <a:ext cx="6336704" cy="1152128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latin typeface="Segoe Script" pitchFamily="34" charset="0"/>
              </a:rPr>
              <a:t>Основные мероприятия: </a:t>
            </a:r>
            <a:endParaRPr lang="ru-RU" sz="3200" dirty="0">
              <a:latin typeface="Segoe Script" pitchFamily="34" charset="0"/>
            </a:endParaRPr>
          </a:p>
        </p:txBody>
      </p:sp>
      <p:sp>
        <p:nvSpPr>
          <p:cNvPr id="22558" name="AutoShape 30"/>
          <p:cNvSpPr>
            <a:spLocks noChangeArrowheads="1"/>
          </p:cNvSpPr>
          <p:nvPr/>
        </p:nvSpPr>
        <p:spPr bwMode="gray">
          <a:xfrm>
            <a:off x="179512" y="2060848"/>
            <a:ext cx="6287082" cy="1076325"/>
          </a:xfrm>
          <a:prstGeom prst="roundRect">
            <a:avLst>
              <a:gd name="adj" fmla="val 16667"/>
            </a:avLst>
          </a:prstGeom>
          <a:solidFill>
            <a:schemeClr val="accent2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Профилактическая работа медицинского персонала,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Инструктажи, беседы о «ЗОЖ»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gray">
          <a:xfrm>
            <a:off x="179512" y="3429000"/>
            <a:ext cx="6287082" cy="1076325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с волонтерами «Зернышко», волонтерами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ТГПИ имени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А.П,Чехова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представителями волонтерской организации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«Кто если не мы?!», организацией «Молодая гвардия»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59" name="AutoShape 31"/>
          <p:cNvSpPr>
            <a:spLocks noChangeArrowheads="1"/>
          </p:cNvSpPr>
          <p:nvPr/>
        </p:nvSpPr>
        <p:spPr bwMode="gray">
          <a:xfrm>
            <a:off x="214282" y="4786322"/>
            <a:ext cx="6408712" cy="1152128"/>
          </a:xfrm>
          <a:prstGeom prst="roundRect">
            <a:avLst>
              <a:gd name="adj" fmla="val 16667"/>
            </a:avLst>
          </a:prstGeom>
          <a:solidFill>
            <a:srgbClr val="FFFF00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воспитанников в спортивных секциях, спортивных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соревнованиях различных уровней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игр на свежем воздухе</a:t>
            </a:r>
          </a:p>
        </p:txBody>
      </p:sp>
      <p:pic>
        <p:nvPicPr>
          <p:cNvPr id="8" name="Рисунок 7" descr="SAM_426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826" y="285728"/>
            <a:ext cx="2309797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14-05-04 17.40.3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64" y="2500306"/>
            <a:ext cx="2286017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14-05-04 17.40.1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702" y="4572008"/>
            <a:ext cx="2285984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Участие в спортивных соревнованиях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445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484784"/>
            <a:ext cx="2915816" cy="2186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058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648" y="1484784"/>
            <a:ext cx="3024336" cy="216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060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9712" y="3861048"/>
            <a:ext cx="5400600" cy="2824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Segoe Script" pitchFamily="34" charset="0"/>
              </a:rPr>
              <a:t>Организация </a:t>
            </a:r>
            <a:r>
              <a:rPr lang="ru-RU" sz="2800" dirty="0" err="1" smtClean="0">
                <a:latin typeface="Segoe Script" pitchFamily="34" charset="0"/>
              </a:rPr>
              <a:t>постинтернатного</a:t>
            </a:r>
            <a:r>
              <a:rPr lang="ru-RU" sz="2800" dirty="0" smtClean="0">
                <a:latin typeface="Segoe Script" pitchFamily="34" charset="0"/>
              </a:rPr>
              <a:t> сопровождения</a:t>
            </a:r>
            <a:endParaRPr lang="en-US" sz="2800" dirty="0">
              <a:latin typeface="Segoe Script" pitchFamily="34" charset="0"/>
            </a:endParaRP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gray">
          <a:xfrm>
            <a:off x="2424113" y="2138363"/>
            <a:ext cx="3956050" cy="388143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gray">
          <a:xfrm>
            <a:off x="2641600" y="2344738"/>
            <a:ext cx="3490913" cy="3490912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gray">
          <a:xfrm>
            <a:off x="2857500" y="2671763"/>
            <a:ext cx="2973388" cy="297338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gray">
          <a:xfrm rot="30644363">
            <a:off x="2100263" y="3970338"/>
            <a:ext cx="1871662" cy="1855787"/>
          </a:xfrm>
          <a:prstGeom prst="chevron">
            <a:avLst>
              <a:gd name="adj" fmla="val 28655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gray">
          <a:xfrm rot="16200000">
            <a:off x="3378200" y="1776413"/>
            <a:ext cx="1871663" cy="1855787"/>
          </a:xfrm>
          <a:prstGeom prst="chevron">
            <a:avLst>
              <a:gd name="adj" fmla="val 28655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gray">
          <a:xfrm rot="1788254">
            <a:off x="4623663" y="3985723"/>
            <a:ext cx="1871662" cy="1855787"/>
          </a:xfrm>
          <a:prstGeom prst="chevron">
            <a:avLst>
              <a:gd name="adj" fmla="val 28655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gray">
          <a:xfrm>
            <a:off x="3428992" y="2143116"/>
            <a:ext cx="187484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/>
              <a:t>Встречи с выпускниками  </a:t>
            </a:r>
            <a:endParaRPr lang="en-US" dirty="0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gray">
          <a:xfrm>
            <a:off x="2000232" y="4643446"/>
            <a:ext cx="185738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/>
              <a:t>Социальное воспитание</a:t>
            </a:r>
            <a:endParaRPr lang="en-US" dirty="0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gray">
          <a:xfrm>
            <a:off x="4857752" y="4714884"/>
            <a:ext cx="168752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/>
              <a:t>Профориентация</a:t>
            </a:r>
            <a:endParaRPr lang="en-US" dirty="0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black">
          <a:xfrm>
            <a:off x="5643570" y="714356"/>
            <a:ext cx="350043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 eaLnBrk="0" hangingPunct="0">
              <a:buFont typeface="Wingdings" pitchFamily="2" charset="2"/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20650" indent="-120650" algn="ctr" eaLnBrk="0" hangingPunct="0">
              <a:buFont typeface="Wingdings" pitchFamily="2" charset="2"/>
              <a:buNone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течение всего года  ребята имели возможность общаться с выпускниками, которые часто приходят к нам в гости. Обсуждали проблемы, радовались успехам. Получали знания о самостоятельной жизни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50" indent="-120650" algn="ctr" eaLnBrk="0" hangingPunct="0">
              <a:buFont typeface="Wingdings" pitchFamily="2" charset="2"/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20650" indent="-120650" algn="ctr"/>
            <a:endParaRPr lang="en-US" sz="1400" dirty="0">
              <a:solidFill>
                <a:srgbClr val="1C1C1C"/>
              </a:solidFill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black">
          <a:xfrm>
            <a:off x="357158" y="2000241"/>
            <a:ext cx="264953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eaLnBrk="0" hangingPunct="0">
              <a:buFont typeface="Wingdings" pitchFamily="2" charset="2"/>
              <a:buNone/>
            </a:pPr>
            <a:r>
              <a:rPr lang="ru-RU" b="1" dirty="0" smtClean="0"/>
              <a:t>-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Общение с шефами</a:t>
            </a:r>
          </a:p>
          <a:p>
            <a:pPr marL="120650" indent="-120650" eaLnBrk="0" hangingPunct="0">
              <a:buFontTx/>
              <a:buChar char="-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Посещение культурно-образовательных центров</a:t>
            </a:r>
          </a:p>
          <a:p>
            <a:pPr marL="120650" indent="-120650" eaLnBrk="0" hangingPunct="0">
              <a:buFontTx/>
              <a:buChar char="-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Расширение контактов</a:t>
            </a:r>
          </a:p>
          <a:p>
            <a:pPr marL="120650" indent="-120650" eaLnBrk="0" hangingPunct="0">
              <a:buFont typeface="Wingdings" pitchFamily="2" charset="2"/>
              <a:buNone/>
            </a:pP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black">
          <a:xfrm>
            <a:off x="6357950" y="4357695"/>
            <a:ext cx="25717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eaLnBrk="0" hangingPunct="0">
              <a:buFont typeface="Wingdings" pitchFamily="2" charset="2"/>
              <a:buNone/>
            </a:pPr>
            <a:r>
              <a:rPr lang="ru-RU" b="1" dirty="0" smtClean="0"/>
              <a:t>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Развитие хозяйственно-бытовых навыков.</a:t>
            </a:r>
          </a:p>
          <a:p>
            <a:pPr marL="120650" indent="-120650" eaLnBrk="0" hangingPunct="0">
              <a:buFont typeface="Wingdings" pitchFamily="2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Развитие самостоятельности</a:t>
            </a:r>
          </a:p>
          <a:p>
            <a:pPr marL="120650" indent="-120650" eaLnBrk="0" hangingPunct="0">
              <a:buFont typeface="Wingdings" pitchFamily="2" charset="2"/>
              <a:buNone/>
            </a:pPr>
            <a:endParaRPr lang="en-US" i="1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8" name="AutoShape 30"/>
          <p:cNvSpPr>
            <a:spLocks noChangeArrowheads="1"/>
          </p:cNvSpPr>
          <p:nvPr/>
        </p:nvSpPr>
        <p:spPr bwMode="gray">
          <a:xfrm>
            <a:off x="1043608" y="1700808"/>
            <a:ext cx="4608512" cy="1076325"/>
          </a:xfrm>
          <a:prstGeom prst="roundRect">
            <a:avLst>
              <a:gd name="adj" fmla="val 16667"/>
            </a:avLst>
          </a:prstGeom>
          <a:solidFill>
            <a:schemeClr val="accent2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Встречи с выпускниками, шефами</a:t>
            </a:r>
            <a:endParaRPr lang="ru-RU" dirty="0"/>
          </a:p>
        </p:txBody>
      </p:sp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827584" y="260648"/>
            <a:ext cx="5584664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latin typeface="Segoe Script" pitchFamily="34" charset="0"/>
              </a:rPr>
              <a:t>Основные мероприятия: </a:t>
            </a:r>
            <a:endParaRPr lang="ru-RU" sz="3200" dirty="0">
              <a:latin typeface="Segoe Script" pitchFamily="34" charset="0"/>
            </a:endParaRPr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gray">
          <a:xfrm>
            <a:off x="1043608" y="2928934"/>
            <a:ext cx="4608512" cy="1008112"/>
          </a:xfrm>
          <a:prstGeom prst="roundRect">
            <a:avLst>
              <a:gd name="adj" fmla="val 16667"/>
            </a:avLst>
          </a:prstGeom>
          <a:solidFill>
            <a:srgbClr val="FFFF00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Дискуссии  на темы: «Семейный бюджет:</a:t>
            </a:r>
          </a:p>
          <a:p>
            <a:r>
              <a:rPr lang="ru-RU" dirty="0" smtClean="0"/>
              <a:t>как тратить деньги?!», «В чем цель жизни </a:t>
            </a:r>
          </a:p>
          <a:p>
            <a:r>
              <a:rPr lang="ru-RU" dirty="0" smtClean="0"/>
              <a:t>человека?» и т.д.</a:t>
            </a:r>
            <a:endParaRPr lang="ru-RU" dirty="0"/>
          </a:p>
        </p:txBody>
      </p:sp>
      <p:pic>
        <p:nvPicPr>
          <p:cNvPr id="15" name="Рисунок 14" descr="DSCN348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4214817"/>
            <a:ext cx="3068952" cy="215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AM_423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214817"/>
            <a:ext cx="2603118" cy="229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014-05-04 15.21.1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1" y="4357693"/>
            <a:ext cx="2698179" cy="2023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N389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6176" y="476672"/>
            <a:ext cx="2808312" cy="1914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N3893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6176" y="2420888"/>
            <a:ext cx="280831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4896544" cy="1143000"/>
          </a:xfrm>
        </p:spPr>
        <p:txBody>
          <a:bodyPr/>
          <a:lstStyle/>
          <a:p>
            <a:r>
              <a:rPr lang="ru-RU" sz="2800" dirty="0" smtClean="0">
                <a:latin typeface="Segoe Script" pitchFamily="34" charset="0"/>
              </a:rPr>
              <a:t>Профилактическая работа</a:t>
            </a:r>
            <a:endParaRPr lang="en-US" sz="2800" dirty="0">
              <a:latin typeface="Segoe Script" pitchFamily="34" charset="0"/>
            </a:endParaRP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gray">
          <a:xfrm>
            <a:off x="2424113" y="2138363"/>
            <a:ext cx="3956050" cy="388143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gray">
          <a:xfrm>
            <a:off x="2641600" y="2344738"/>
            <a:ext cx="3490913" cy="3490912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gray">
          <a:xfrm>
            <a:off x="2857500" y="2671763"/>
            <a:ext cx="2973388" cy="297338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gray">
          <a:xfrm rot="30644363">
            <a:off x="2169828" y="3912039"/>
            <a:ext cx="1871662" cy="1855787"/>
          </a:xfrm>
          <a:prstGeom prst="chevron">
            <a:avLst>
              <a:gd name="adj" fmla="val 28655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gray">
          <a:xfrm rot="16200000">
            <a:off x="3378200" y="1776413"/>
            <a:ext cx="1871663" cy="1855787"/>
          </a:xfrm>
          <a:prstGeom prst="chevron">
            <a:avLst>
              <a:gd name="adj" fmla="val 28655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gray">
          <a:xfrm rot="1788254">
            <a:off x="4623663" y="3985723"/>
            <a:ext cx="1871662" cy="1855787"/>
          </a:xfrm>
          <a:prstGeom prst="chevron">
            <a:avLst>
              <a:gd name="adj" fmla="val 28655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gray">
          <a:xfrm>
            <a:off x="3357554" y="3786190"/>
            <a:ext cx="204311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9C4A06"/>
                </a:solidFill>
              </a:rPr>
              <a:t>Профилактика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gray">
          <a:xfrm>
            <a:off x="3428992" y="2285992"/>
            <a:ext cx="188510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err="1" smtClean="0"/>
              <a:t>Предупрежде-ние</a:t>
            </a:r>
            <a:r>
              <a:rPr lang="ru-RU" dirty="0" smtClean="0"/>
              <a:t> травматизма</a:t>
            </a:r>
            <a:endParaRPr lang="en-US" dirty="0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gray">
          <a:xfrm>
            <a:off x="2195736" y="4221088"/>
            <a:ext cx="1405501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dirty="0" smtClean="0"/>
              <a:t>Предупреждение употребления ПАВ</a:t>
            </a:r>
            <a:endParaRPr lang="en-US" sz="2000" dirty="0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gray">
          <a:xfrm>
            <a:off x="4932040" y="4509120"/>
            <a:ext cx="140177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/>
              <a:t>Предупреждение </a:t>
            </a:r>
            <a:r>
              <a:rPr lang="ru-RU" dirty="0" err="1" smtClean="0"/>
              <a:t>самоволь-ных</a:t>
            </a:r>
            <a:r>
              <a:rPr lang="ru-RU" dirty="0" smtClean="0"/>
              <a:t> уходов</a:t>
            </a:r>
            <a:endParaRPr lang="en-US" dirty="0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black">
          <a:xfrm>
            <a:off x="5857884" y="642918"/>
            <a:ext cx="307186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 eaLnBrk="0" hangingPunct="0">
              <a:buFont typeface="Wingdings" pitchFamily="2" charset="2"/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 данном направлении работа велась в тесном сотрудничестве с администрацией, узкими специалистами (педагог-психолог, нарколог), инспекторами ПДН, молодежными, благотворительными организациями, волонтерами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20650" indent="-120650" algn="ctr" eaLnBrk="0" hangingPunct="0">
              <a:buFont typeface="Wingdings" pitchFamily="2" charset="2"/>
              <a:buNone/>
            </a:pPr>
            <a:endParaRPr lang="en-US" b="1" dirty="0">
              <a:solidFill>
                <a:schemeClr val="folHlink"/>
              </a:solidFill>
            </a:endParaRPr>
          </a:p>
          <a:p>
            <a:pPr marL="120650" indent="-120650" algn="ctr"/>
            <a:endParaRPr lang="en-US" sz="1400" dirty="0">
              <a:solidFill>
                <a:srgbClr val="1C1C1C"/>
              </a:solidFill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black">
          <a:xfrm>
            <a:off x="0" y="1214422"/>
            <a:ext cx="2667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eaLnBrk="0" hangingPunct="0"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black">
          <a:xfrm>
            <a:off x="179512" y="1412776"/>
            <a:ext cx="3041498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Системность</a:t>
            </a:r>
          </a:p>
          <a:p>
            <a:pPr marL="120650" indent="-120650"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Комплексность</a:t>
            </a:r>
          </a:p>
          <a:p>
            <a:pPr marL="120650" indent="-120650"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Межведомственное взаимодействие</a:t>
            </a:r>
          </a:p>
          <a:p>
            <a:pPr marL="120650" indent="-120650"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Единство требований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8" name="AutoShape 30"/>
          <p:cNvSpPr>
            <a:spLocks noChangeArrowheads="1"/>
          </p:cNvSpPr>
          <p:nvPr/>
        </p:nvSpPr>
        <p:spPr bwMode="gray">
          <a:xfrm>
            <a:off x="179512" y="2492896"/>
            <a:ext cx="5438408" cy="1076325"/>
          </a:xfrm>
          <a:prstGeom prst="roundRect">
            <a:avLst>
              <a:gd name="adj" fmla="val 16667"/>
            </a:avLst>
          </a:prstGeom>
          <a:solidFill>
            <a:schemeClr val="accent2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Занятия с волонтерами, взаимодействие с </a:t>
            </a:r>
          </a:p>
          <a:p>
            <a:r>
              <a:rPr lang="ru-RU" dirty="0" smtClean="0"/>
              <a:t>педагогом-психологом, диспуты, беседы о вреде</a:t>
            </a:r>
          </a:p>
          <a:p>
            <a:r>
              <a:rPr lang="ru-RU" dirty="0" smtClean="0"/>
              <a:t>ПАВ</a:t>
            </a:r>
            <a:endParaRPr lang="ru-RU" dirty="0"/>
          </a:p>
        </p:txBody>
      </p:sp>
      <p:sp>
        <p:nvSpPr>
          <p:cNvPr id="22559" name="AutoShape 31"/>
          <p:cNvSpPr>
            <a:spLocks noChangeArrowheads="1"/>
          </p:cNvSpPr>
          <p:nvPr/>
        </p:nvSpPr>
        <p:spPr bwMode="gray">
          <a:xfrm>
            <a:off x="179512" y="3717032"/>
            <a:ext cx="5437838" cy="1076325"/>
          </a:xfrm>
          <a:prstGeom prst="roundRect">
            <a:avLst>
              <a:gd name="adj" fmla="val 16667"/>
            </a:avLst>
          </a:prstGeom>
          <a:solidFill>
            <a:schemeClr val="hlink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Участие во Всероссийской олимпиаде</a:t>
            </a:r>
          </a:p>
          <a:p>
            <a:r>
              <a:rPr lang="ru-RU" dirty="0" smtClean="0"/>
              <a:t>по физкультуре</a:t>
            </a:r>
          </a:p>
          <a:p>
            <a:r>
              <a:rPr lang="ru-RU" dirty="0" smtClean="0"/>
              <a:t>Ведение уголка Здоровья</a:t>
            </a:r>
            <a:endParaRPr lang="ru-RU" dirty="0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gray">
          <a:xfrm>
            <a:off x="179512" y="1196752"/>
            <a:ext cx="5455476" cy="1076325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Профилактическая работа медицинского </a:t>
            </a:r>
          </a:p>
          <a:p>
            <a:r>
              <a:rPr lang="ru-RU" dirty="0" smtClean="0"/>
              <a:t>персонала, </a:t>
            </a:r>
          </a:p>
          <a:p>
            <a:r>
              <a:rPr lang="ru-RU" dirty="0" smtClean="0"/>
              <a:t>Инструктажи, беседы о «ЗОЖ»</a:t>
            </a:r>
            <a:endParaRPr lang="ru-RU" dirty="0"/>
          </a:p>
        </p:txBody>
      </p:sp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94136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>
                <a:latin typeface="Segoe Script" pitchFamily="34" charset="0"/>
              </a:rPr>
              <a:t>Основные мероприятия: </a:t>
            </a:r>
            <a:endParaRPr lang="ru-RU" sz="3200" dirty="0">
              <a:latin typeface="Segoe Script" pitchFamily="34" charset="0"/>
            </a:endParaRPr>
          </a:p>
        </p:txBody>
      </p:sp>
      <p:pic>
        <p:nvPicPr>
          <p:cNvPr id="8" name="Рисунок 7" descr="SAM_4268.JPG"/>
          <p:cNvPicPr>
            <a:picLocks noChangeAspect="1"/>
          </p:cNvPicPr>
          <p:nvPr/>
        </p:nvPicPr>
        <p:blipFill>
          <a:blip r:embed="rId2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004597" y="639213"/>
            <a:ext cx="220716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гра по станции по теме ЗОЖ с волонтерами ТГПИ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797152"/>
            <a:ext cx="2699792" cy="1843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014-03-05 09.51.5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880" y="4653136"/>
            <a:ext cx="2677120" cy="2007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:\DCIM\100PHOTO\SAM_427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2407696" cy="1805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H:\DCIM\100PHOTO\SAM_427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092280" y="2708920"/>
            <a:ext cx="194421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55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47864" y="3573016"/>
            <a:ext cx="462816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408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5" y="332656"/>
            <a:ext cx="3695389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AM_423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040" y="332656"/>
            <a:ext cx="376956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3" descr="DSCN438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248386">
            <a:off x="481960" y="3517961"/>
            <a:ext cx="2730469" cy="206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/>
          <p:cNvSpPr>
            <a:spLocks/>
          </p:cNvSpPr>
          <p:nvPr/>
        </p:nvSpPr>
        <p:spPr bwMode="gray">
          <a:xfrm rot="1633912" flipH="1">
            <a:off x="2715342" y="786703"/>
            <a:ext cx="1894216" cy="2647643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hlink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1268" name="Freeform 4"/>
          <p:cNvSpPr>
            <a:spLocks/>
          </p:cNvSpPr>
          <p:nvPr/>
        </p:nvSpPr>
        <p:spPr bwMode="gray">
          <a:xfrm rot="18473053">
            <a:off x="3015577" y="2937181"/>
            <a:ext cx="1978025" cy="2862265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accent1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5643602" cy="793973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Социальный портрет группы: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gray">
          <a:xfrm>
            <a:off x="1835696" y="2708920"/>
            <a:ext cx="1647825" cy="1647825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gray">
          <a:xfrm>
            <a:off x="0" y="3995678"/>
            <a:ext cx="2857488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Следует отметить, что физический, психологический и социальный возраст детей носит мозаичный характер. 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 исходили из  актуального уровня психического развития.</a:t>
            </a:r>
            <a:endParaRPr lang="en-US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gray">
          <a:xfrm rot="1267400">
            <a:off x="2643174" y="1857364"/>
            <a:ext cx="179228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</a:rPr>
              <a:t>Младшие школьники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gray">
          <a:xfrm rot="20267053">
            <a:off x="2994754" y="3739269"/>
            <a:ext cx="1792287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</a:rPr>
              <a:t>Подростки</a:t>
            </a:r>
          </a:p>
          <a:p>
            <a:pPr algn="ctr">
              <a:spcBef>
                <a:spcPct val="50000"/>
              </a:spcBef>
            </a:pP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4139952" y="4365104"/>
            <a:ext cx="8499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 чел.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2339752" y="3212976"/>
            <a:ext cx="714380" cy="5715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11</a:t>
            </a: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 rot="509128">
            <a:off x="3267317" y="747717"/>
            <a:ext cx="507901" cy="751133"/>
            <a:chOff x="3635" y="1945"/>
            <a:chExt cx="592" cy="1163"/>
          </a:xfrm>
        </p:grpSpPr>
        <p:sp>
          <p:nvSpPr>
            <p:cNvPr id="28" name="Freeform 26"/>
            <p:cNvSpPr>
              <a:spLocks/>
            </p:cNvSpPr>
            <p:nvPr/>
          </p:nvSpPr>
          <p:spPr bwMode="gray">
            <a:xfrm>
              <a:off x="3635" y="2276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 w="19050" cmpd="sng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/>
            <a:lstStyle/>
            <a:p>
              <a:r>
                <a:rPr lang="ru-RU" dirty="0" smtClean="0"/>
                <a:t>  </a:t>
              </a:r>
              <a:r>
                <a:rPr lang="ru-RU" b="1" dirty="0" smtClean="0"/>
                <a:t>4</a:t>
              </a:r>
              <a:endParaRPr lang="ru-RU" b="1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gray">
            <a:xfrm flipH="1">
              <a:off x="3802" y="1945"/>
              <a:ext cx="199" cy="21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2" name="Group 25"/>
          <p:cNvGrpSpPr>
            <a:grpSpLocks/>
          </p:cNvGrpSpPr>
          <p:nvPr/>
        </p:nvGrpSpPr>
        <p:grpSpPr bwMode="auto">
          <a:xfrm>
            <a:off x="4929190" y="3643314"/>
            <a:ext cx="504056" cy="853371"/>
            <a:chOff x="1857" y="2247"/>
            <a:chExt cx="592" cy="1114"/>
          </a:xfrm>
        </p:grpSpPr>
        <p:sp>
          <p:nvSpPr>
            <p:cNvPr id="43" name="Freeform 26"/>
            <p:cNvSpPr>
              <a:spLocks/>
            </p:cNvSpPr>
            <p:nvPr/>
          </p:nvSpPr>
          <p:spPr bwMode="gray">
            <a:xfrm>
              <a:off x="1857" y="252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 w="19050" cmpd="sng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/>
            <a:lstStyle/>
            <a:p>
              <a:r>
                <a:rPr lang="ru-RU" dirty="0" smtClean="0"/>
                <a:t>  3</a:t>
              </a:r>
              <a:endParaRPr lang="ru-RU" b="1" dirty="0"/>
            </a:p>
          </p:txBody>
        </p:sp>
        <p:sp>
          <p:nvSpPr>
            <p:cNvPr id="44" name="Oval 27"/>
            <p:cNvSpPr>
              <a:spLocks noChangeArrowheads="1"/>
            </p:cNvSpPr>
            <p:nvPr/>
          </p:nvSpPr>
          <p:spPr bwMode="gray">
            <a:xfrm flipH="1">
              <a:off x="2025" y="2247"/>
              <a:ext cx="199" cy="21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5" name="Group 36"/>
          <p:cNvGrpSpPr>
            <a:grpSpLocks/>
          </p:cNvGrpSpPr>
          <p:nvPr/>
        </p:nvGrpSpPr>
        <p:grpSpPr bwMode="auto">
          <a:xfrm>
            <a:off x="4429124" y="1428633"/>
            <a:ext cx="605408" cy="868133"/>
            <a:chOff x="5730" y="2612"/>
            <a:chExt cx="590" cy="1290"/>
          </a:xfrm>
          <a:solidFill>
            <a:srgbClr val="FFC000"/>
          </a:solidFill>
        </p:grpSpPr>
        <p:sp>
          <p:nvSpPr>
            <p:cNvPr id="46" name="Freeform 37"/>
            <p:cNvSpPr>
              <a:spLocks/>
            </p:cNvSpPr>
            <p:nvPr/>
          </p:nvSpPr>
          <p:spPr bwMode="gray">
            <a:xfrm>
              <a:off x="5730" y="2931"/>
              <a:ext cx="590" cy="971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r>
                <a:rPr lang="ru-RU" dirty="0" smtClean="0"/>
                <a:t> </a:t>
              </a:r>
              <a:r>
                <a:rPr lang="ru-RU" b="1" dirty="0" smtClean="0"/>
                <a:t> 2</a:t>
              </a:r>
              <a:endParaRPr lang="ru-RU" b="1" dirty="0"/>
            </a:p>
          </p:txBody>
        </p:sp>
        <p:sp>
          <p:nvSpPr>
            <p:cNvPr id="47" name="Oval 38"/>
            <p:cNvSpPr>
              <a:spLocks noChangeArrowheads="1"/>
            </p:cNvSpPr>
            <p:nvPr/>
          </p:nvSpPr>
          <p:spPr bwMode="gray">
            <a:xfrm>
              <a:off x="5939" y="2612"/>
              <a:ext cx="213" cy="225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9" name="Рисунок 48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0"/>
            <a:ext cx="3491881" cy="6858000"/>
          </a:xfrm>
          <a:prstGeom prst="rect">
            <a:avLst/>
          </a:prstGeom>
        </p:spPr>
      </p:pic>
      <p:sp>
        <p:nvSpPr>
          <p:cNvPr id="34" name="Freeform 2"/>
          <p:cNvSpPr>
            <a:spLocks/>
          </p:cNvSpPr>
          <p:nvPr/>
        </p:nvSpPr>
        <p:spPr bwMode="gray">
          <a:xfrm rot="19196210" flipH="1">
            <a:off x="629801" y="870414"/>
            <a:ext cx="1894216" cy="2647643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accent6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gray">
          <a:xfrm rot="19457097">
            <a:off x="546014" y="2011233"/>
            <a:ext cx="194127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</a:rPr>
              <a:t>Дошкольники</a:t>
            </a:r>
            <a:endParaRPr lang="en-US" sz="2000" b="1" dirty="0">
              <a:solidFill>
                <a:srgbClr val="FFFFFF"/>
              </a:solidFill>
            </a:endParaRPr>
          </a:p>
        </p:txBody>
      </p:sp>
      <p:grpSp>
        <p:nvGrpSpPr>
          <p:cNvPr id="36" name="Group 36"/>
          <p:cNvGrpSpPr>
            <a:grpSpLocks/>
          </p:cNvGrpSpPr>
          <p:nvPr/>
        </p:nvGrpSpPr>
        <p:grpSpPr bwMode="auto">
          <a:xfrm rot="20723639">
            <a:off x="1314091" y="848100"/>
            <a:ext cx="605408" cy="868133"/>
            <a:chOff x="5730" y="2612"/>
            <a:chExt cx="590" cy="1290"/>
          </a:xfrm>
          <a:solidFill>
            <a:srgbClr val="FFC000"/>
          </a:solidFill>
        </p:grpSpPr>
        <p:sp>
          <p:nvSpPr>
            <p:cNvPr id="37" name="Freeform 37"/>
            <p:cNvSpPr>
              <a:spLocks/>
            </p:cNvSpPr>
            <p:nvPr/>
          </p:nvSpPr>
          <p:spPr bwMode="gray">
            <a:xfrm>
              <a:off x="5730" y="2931"/>
              <a:ext cx="590" cy="971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r>
                <a:rPr lang="ru-RU" dirty="0" smtClean="0"/>
                <a:t> </a:t>
              </a:r>
              <a:r>
                <a:rPr lang="ru-RU" b="1" dirty="0" smtClean="0"/>
                <a:t> 1</a:t>
              </a:r>
              <a:endParaRPr lang="ru-RU" b="1" dirty="0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gray">
            <a:xfrm>
              <a:off x="5939" y="2612"/>
              <a:ext cx="213" cy="225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8" name="Rectangle 13"/>
          <p:cNvSpPr>
            <a:spLocks noChangeArrowheads="1"/>
          </p:cNvSpPr>
          <p:nvPr/>
        </p:nvSpPr>
        <p:spPr bwMode="auto">
          <a:xfrm rot="1581577">
            <a:off x="3581889" y="1756004"/>
            <a:ext cx="8621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 чел.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" name="Rectangle 13"/>
          <p:cNvSpPr>
            <a:spLocks noChangeArrowheads="1"/>
          </p:cNvSpPr>
          <p:nvPr/>
        </p:nvSpPr>
        <p:spPr bwMode="auto">
          <a:xfrm rot="19409922">
            <a:off x="811075" y="1720366"/>
            <a:ext cx="8621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 чел.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" name="Рисунок 29" descr="9 мая Захар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214290"/>
            <a:ext cx="2381442" cy="1905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 descr="2013-05-29 18.10.3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074" y="2428868"/>
            <a:ext cx="2476485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2014-01-03 13.24.0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074" y="4643446"/>
            <a:ext cx="2428860" cy="182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для анализа\2014-05-22\Imag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052736"/>
            <a:ext cx="2272351" cy="30963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85728"/>
            <a:ext cx="8640960" cy="19094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Monotype Corsiva" pitchFamily="66" charset="0"/>
              </a:rPr>
              <a:t>Результаты самообразования педагогов 2 группы</a:t>
            </a:r>
            <a:br>
              <a:rPr lang="ru-RU" sz="3200" b="1" i="1" dirty="0" smtClean="0">
                <a:latin typeface="Monotype Corsiva" pitchFamily="66" charset="0"/>
              </a:rPr>
            </a:br>
            <a:r>
              <a:rPr lang="ru-RU" sz="3200" b="1" i="1" dirty="0" err="1" smtClean="0">
                <a:latin typeface="Monotype Corsiva" pitchFamily="66" charset="0"/>
              </a:rPr>
              <a:t>Разувайлова</a:t>
            </a:r>
            <a:r>
              <a:rPr lang="ru-RU" sz="3200" b="1" i="1" dirty="0" smtClean="0">
                <a:latin typeface="Monotype Corsiva" pitchFamily="66" charset="0"/>
              </a:rPr>
              <a:t> Наталья Ивановна</a:t>
            </a:r>
            <a:endParaRPr lang="ru-RU" sz="3200" b="1" i="1" dirty="0">
              <a:latin typeface="Monotype Corsiva" pitchFamily="66" charset="0"/>
            </a:endParaRPr>
          </a:p>
        </p:txBody>
      </p:sp>
      <p:pic>
        <p:nvPicPr>
          <p:cNvPr id="12" name="Рисунок 11" descr="диплом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908720"/>
            <a:ext cx="2270626" cy="3573027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4" cstate="screen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908720"/>
            <a:ext cx="23762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Image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16216" y="3789040"/>
            <a:ext cx="2128551" cy="2780928"/>
          </a:xfrm>
          <a:prstGeom prst="rect">
            <a:avLst/>
          </a:prstGeom>
        </p:spPr>
      </p:pic>
      <p:pic>
        <p:nvPicPr>
          <p:cNvPr id="16" name="Рисунок 15" descr="сертификат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3933056"/>
            <a:ext cx="2088232" cy="2924944"/>
          </a:xfrm>
          <a:prstGeom prst="rect">
            <a:avLst/>
          </a:prstGeom>
        </p:spPr>
      </p:pic>
      <p:pic>
        <p:nvPicPr>
          <p:cNvPr id="23" name="Рисунок 22" descr="Image (13).jpg"/>
          <p:cNvPicPr/>
          <p:nvPr/>
        </p:nvPicPr>
        <p:blipFill>
          <a:blip r:embed="rId7" cstate="screen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51920" y="3933056"/>
            <a:ext cx="2232248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Журавлевой Юлии Алексеевны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1268760"/>
            <a:ext cx="171447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285860"/>
            <a:ext cx="1731042" cy="247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221088"/>
            <a:ext cx="1714511" cy="227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1268761"/>
            <a:ext cx="180156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077072"/>
            <a:ext cx="1584176" cy="231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iplom07206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1196752"/>
            <a:ext cx="1769420" cy="2592288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1782736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G:\для анализа\2014-05-22\Image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1872208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Segoe Script" pitchFamily="34" charset="0"/>
              </a:rPr>
              <a:t>Участие в конкурсах воспитанниками</a:t>
            </a:r>
            <a:endParaRPr lang="ru-RU" sz="2800" dirty="0">
              <a:latin typeface="Segoe Script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717527"/>
          <a:ext cx="8892480" cy="6140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807"/>
                <a:gridCol w="6420673"/>
              </a:tblGrid>
              <a:tr h="3334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Ф.И.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Награда, конкурс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474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Черномаз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Александр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Диплом 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степени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Всероссийского конкурса предметных кроссвордов по обществознанию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99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Черномаз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Александр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Диплом 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степени 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Всероссийского конкурса предметных кроссвордов по ОБЖ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349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Черномаз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Александр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Диплом 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степени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Всероссийского конкурса предметных кроссвордов по физической культуре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99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Москвичев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Вячеслав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Диплом 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степени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Всероссийского конкурса предметных кроссвордов  по биологии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99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Москвичев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Вячеслав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Диплом 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степени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Всероссийского конкурса предметных кроссвордов  по ОБЖ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349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Москвичев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Вячеслав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Диплом 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степени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Всероссийского конкурса предметных кроссвордов  по обществознанию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349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Москвичев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Вячеслав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Диплом 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степени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Всероссийского конкурса предметных кроссвордов  по физической культуре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799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Глазунов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Захар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Диплом 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степени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Всероссийской занимательной викторины «Явления природы», 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Номинация «Юный эрудит»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349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Глазунов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Захар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Диплом 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степени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Всероссийской занимательной викторины «Сказочные предметы», 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Номинация «Я все знаю»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349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Москвичев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Артем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Диплом 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степени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Всероссийской занимательной викторины «Явления природы», 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Номинация «Юный эрудит»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730426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Достижения самых активных воспитанников – младших школьников представим </a:t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более подробно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409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2780928"/>
            <a:ext cx="2304256" cy="1744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408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894003" y="3555269"/>
            <a:ext cx="2304258" cy="1619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AM_416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4088" y="4005064"/>
            <a:ext cx="1584176" cy="2394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14-03-31 09.55.3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67744" y="4725144"/>
            <a:ext cx="2736304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Глазунов Захар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5183560" y="1115190"/>
          <a:ext cx="3960440" cy="5075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0440"/>
              </a:tblGrid>
              <a:tr h="66717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математический конкурс «Ребус-2014»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Диплом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степени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7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Всероссийской занимательной викторины «Явления природы»,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Номинация «Юный эрудит»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Диплом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степени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15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Литературного конкурса детских творческих работ, проводимым Благотворительным Фондом помощи детям «Детский Кино-Май», в рамках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кино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форума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«Магия Кино»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Диплом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степени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Энциклопедия 2014,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русскому языку, математике, окружающему миру, сертификаты участника, итоги будут известны после 28.05.2014</a:t>
                      </a:r>
                      <a:endParaRPr lang="ru-RU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1475656" cy="223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789040"/>
            <a:ext cx="15121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H:\DCIM\100PHOTO\SAM_4405.JPG"/>
          <p:cNvPicPr>
            <a:picLocks noChangeAspect="1" noChangeArrowheads="1"/>
          </p:cNvPicPr>
          <p:nvPr/>
        </p:nvPicPr>
        <p:blipFill>
          <a:blip r:embed="rId4" cstate="screen">
            <a:lum bright="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188137" y="1572503"/>
            <a:ext cx="2088233" cy="1480748"/>
          </a:xfrm>
          <a:prstGeom prst="rect">
            <a:avLst/>
          </a:prstGeom>
          <a:noFill/>
        </p:spPr>
      </p:pic>
      <p:pic>
        <p:nvPicPr>
          <p:cNvPr id="8" name="Picture 10" descr="H:\DCIM\100PHOTO\SAM_4403.JPG"/>
          <p:cNvPicPr>
            <a:picLocks noChangeAspect="1" noChangeArrowheads="1"/>
          </p:cNvPicPr>
          <p:nvPr/>
        </p:nvPicPr>
        <p:blipFill>
          <a:blip r:embed="rId5" cstate="screen">
            <a:lum bright="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09641" y="4006185"/>
            <a:ext cx="2086185" cy="1507880"/>
          </a:xfrm>
          <a:prstGeom prst="rect">
            <a:avLst/>
          </a:prstGeom>
          <a:noFill/>
        </p:spPr>
      </p:pic>
      <p:pic>
        <p:nvPicPr>
          <p:cNvPr id="4098" name="Picture 2" descr="H:\DCIM\100PHOTO\SAM_437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1728192" cy="2160240"/>
          </a:xfrm>
          <a:prstGeom prst="rect">
            <a:avLst/>
          </a:prstGeom>
          <a:noFill/>
        </p:spPr>
      </p:pic>
      <p:pic>
        <p:nvPicPr>
          <p:cNvPr id="11" name="Picture 12" descr="H:\DCIM\100PHOTO\SAM_4406.JPG"/>
          <p:cNvPicPr>
            <a:picLocks noChangeAspect="1" noChangeArrowheads="1"/>
          </p:cNvPicPr>
          <p:nvPr/>
        </p:nvPicPr>
        <p:blipFill>
          <a:blip r:embed="rId7" cstate="screen">
            <a:lum bright="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251764" y="4101164"/>
            <a:ext cx="2088232" cy="1463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Глазунова Алина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508625" y="1447800"/>
          <a:ext cx="3425825" cy="502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582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математический конкурс «Ребус-2014»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Диплом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степени 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Энциклопедия 2014,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русскому языку, математике, окружающему миру, английскому языку 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сертификаты участника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итоги будут известны после 28.05.2014</a:t>
                      </a:r>
                      <a:endParaRPr lang="ru-RU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интернет-олимпиада для 1-6 классов,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участника.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Похвальная грамота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 участие в зональном этапе областного  конкурса талантов «Созвездие 2014»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6" descr="G:\для анализа\2014-05-22\Image (3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635896" y="1196752"/>
            <a:ext cx="1728192" cy="2495448"/>
          </a:xfrm>
          <a:prstGeom prst="rect">
            <a:avLst/>
          </a:prstGeom>
          <a:noFill/>
        </p:spPr>
      </p:pic>
      <p:pic>
        <p:nvPicPr>
          <p:cNvPr id="5" name="Picture 8" descr="G:\для анализа\2014-05-22\Image (9).jpg"/>
          <p:cNvPicPr>
            <a:picLocks noChangeAspect="1" noChangeArrowheads="1"/>
          </p:cNvPicPr>
          <p:nvPr/>
        </p:nvPicPr>
        <p:blipFill>
          <a:blip r:embed="rId3" cstate="screen">
            <a:lum bright="-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1691680" cy="2448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2" name="Picture 2" descr="H:\DCIM\100PHOTO\SAM_44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9274" y="4439874"/>
            <a:ext cx="1944216" cy="1362629"/>
          </a:xfrm>
          <a:prstGeom prst="rect">
            <a:avLst/>
          </a:prstGeom>
          <a:noFill/>
        </p:spPr>
      </p:pic>
      <p:pic>
        <p:nvPicPr>
          <p:cNvPr id="8" name="Picture 2" descr="H:\DCIM\100PHOTO\SAM_44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40846" y="4727906"/>
            <a:ext cx="1944216" cy="1362629"/>
          </a:xfrm>
          <a:prstGeom prst="rect">
            <a:avLst/>
          </a:prstGeom>
          <a:noFill/>
        </p:spPr>
      </p:pic>
      <p:pic>
        <p:nvPicPr>
          <p:cNvPr id="9" name="Picture 2" descr="H:\DCIM\100PHOTO\SAM_44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408998" y="4367866"/>
            <a:ext cx="1944216" cy="1362629"/>
          </a:xfrm>
          <a:prstGeom prst="rect">
            <a:avLst/>
          </a:prstGeom>
          <a:noFill/>
        </p:spPr>
      </p:pic>
      <p:pic>
        <p:nvPicPr>
          <p:cNvPr id="10" name="Picture 2" descr="H:\DCIM\100PHOTO\SAM_44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777150" y="5015938"/>
            <a:ext cx="1944216" cy="1362629"/>
          </a:xfrm>
          <a:prstGeom prst="rect">
            <a:avLst/>
          </a:prstGeom>
          <a:noFill/>
        </p:spPr>
      </p:pic>
      <p:pic>
        <p:nvPicPr>
          <p:cNvPr id="11" name="Рисунок 10" descr="SAM_416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696" y="1556792"/>
            <a:ext cx="1707654" cy="24482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Топтыгин Рома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292080" y="1447800"/>
          <a:ext cx="3642370" cy="4789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2370"/>
              </a:tblGrid>
              <a:tr h="4789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математический конкурс «Ребус-2014»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степени 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Энциклопедия 2014,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русскому языку, математике, окружающему миру 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сертификаты участника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итоги будут известны после 28.05.2014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интернет-олимпиада для 1-6 классов,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участника</a:t>
                      </a:r>
                    </a:p>
                    <a:p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Похвальная грамота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 участие в зональном этапе областного  конкурса талантов «Созвездие 2014»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7" descr="G:\для анализа\2014-05-22\Image (8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022257">
            <a:off x="1907704" y="1196752"/>
            <a:ext cx="1589142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9" descr="G:\для анализа\2014-05-22\Image (6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582997">
            <a:off x="72612" y="1176439"/>
            <a:ext cx="1713376" cy="2356241"/>
          </a:xfrm>
          <a:prstGeom prst="rect">
            <a:avLst/>
          </a:prstGeom>
          <a:noFill/>
        </p:spPr>
      </p:pic>
      <p:pic>
        <p:nvPicPr>
          <p:cNvPr id="7" name="Рисунок 6" descr="SAM_384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65686" y="4238970"/>
            <a:ext cx="2484035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:\DCIM\100PHOTO\SAM_440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271372">
            <a:off x="3423089" y="2131392"/>
            <a:ext cx="1944216" cy="1362629"/>
          </a:xfrm>
          <a:prstGeom prst="rect">
            <a:avLst/>
          </a:prstGeom>
          <a:noFill/>
        </p:spPr>
      </p:pic>
      <p:pic>
        <p:nvPicPr>
          <p:cNvPr id="9" name="Picture 2" descr="H:\DCIM\100PHOTO\SAM_440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53176">
            <a:off x="3323886" y="3625697"/>
            <a:ext cx="1944216" cy="1362629"/>
          </a:xfrm>
          <a:prstGeom prst="rect">
            <a:avLst/>
          </a:prstGeom>
          <a:noFill/>
        </p:spPr>
      </p:pic>
      <p:pic>
        <p:nvPicPr>
          <p:cNvPr id="8" name="Picture 2" descr="H:\DCIM\100PHOTO\SAM_440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00185">
            <a:off x="3208887" y="4832289"/>
            <a:ext cx="1944216" cy="1362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Топтыгина Вера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292080" y="1484784"/>
          <a:ext cx="364237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2370"/>
              </a:tblGrid>
              <a:tr h="3637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Энциклопедия 2014,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русскому языку, математике, окружающему миру 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сертификаты участника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итоги будут известны после 28.05.2014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интернет-олимпиада для 1-6 классов,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участника</a:t>
                      </a:r>
                    </a:p>
                    <a:p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Похвальная грамота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 участие в зональном этапе областного  конкурса талантов «Созвездие 2014»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H:\DCIM\100PHOTO\SAM_44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271372">
            <a:off x="2486985" y="1987374"/>
            <a:ext cx="1944216" cy="1362629"/>
          </a:xfrm>
          <a:prstGeom prst="rect">
            <a:avLst/>
          </a:prstGeom>
          <a:noFill/>
        </p:spPr>
      </p:pic>
      <p:pic>
        <p:nvPicPr>
          <p:cNvPr id="9" name="Picture 2" descr="H:\DCIM\100PHOTO\SAM_44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53176">
            <a:off x="2963846" y="3193647"/>
            <a:ext cx="1944216" cy="1362629"/>
          </a:xfrm>
          <a:prstGeom prst="rect">
            <a:avLst/>
          </a:prstGeom>
          <a:noFill/>
        </p:spPr>
      </p:pic>
      <p:pic>
        <p:nvPicPr>
          <p:cNvPr id="8" name="Picture 2" descr="H:\DCIM\100PHOTO\SAM_44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00185">
            <a:off x="3116067" y="4636741"/>
            <a:ext cx="1944216" cy="1362629"/>
          </a:xfrm>
          <a:prstGeom prst="rect">
            <a:avLst/>
          </a:prstGeom>
          <a:noFill/>
        </p:spPr>
      </p:pic>
      <p:pic>
        <p:nvPicPr>
          <p:cNvPr id="6146" name="Picture 2" descr="G:\для анализа\2014-05-22\Image (7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827584" y="1247620"/>
            <a:ext cx="1584176" cy="2259999"/>
          </a:xfrm>
          <a:prstGeom prst="rect">
            <a:avLst/>
          </a:prstGeom>
          <a:noFill/>
        </p:spPr>
      </p:pic>
      <p:pic>
        <p:nvPicPr>
          <p:cNvPr id="11" name="Рисунок 10" descr="DSCN409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584" y="3717032"/>
            <a:ext cx="1907704" cy="2510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Москвичев Артем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1534125" cy="216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G:\для анализа\2014-05-22\Image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195736" y="1412776"/>
            <a:ext cx="1518746" cy="20885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580112" y="1556792"/>
          <a:ext cx="3066753" cy="4608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6753"/>
              </a:tblGrid>
              <a:tr h="460851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Всероссийской занимательной викторины «Явления природы»,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Номинация «Юный эрудит»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Диплом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степени</a:t>
                      </a:r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математический конкурс «Ребус-2014»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степени 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Энциклопедия 2014,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русскому языку, математике, окружающему миру 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сертификаты участника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итоги будут известны после 28.05.2014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P301142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3933056"/>
            <a:ext cx="302010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:\DCIM\100PHOTO\SAM_440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00185">
            <a:off x="3548115" y="2980557"/>
            <a:ext cx="1944216" cy="1362629"/>
          </a:xfrm>
          <a:prstGeom prst="rect">
            <a:avLst/>
          </a:prstGeom>
          <a:noFill/>
        </p:spPr>
      </p:pic>
      <p:pic>
        <p:nvPicPr>
          <p:cNvPr id="9" name="Picture 2" descr="H:\DCIM\100PHOTO\SAM_440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00185">
            <a:off x="3620123" y="3916661"/>
            <a:ext cx="1944216" cy="1362629"/>
          </a:xfrm>
          <a:prstGeom prst="rect">
            <a:avLst/>
          </a:prstGeom>
          <a:noFill/>
        </p:spPr>
      </p:pic>
      <p:pic>
        <p:nvPicPr>
          <p:cNvPr id="10" name="Picture 2" descr="H:\DCIM\100PHOTO\SAM_440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00185">
            <a:off x="3404100" y="5007710"/>
            <a:ext cx="1944216" cy="1362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Москвичев </a:t>
            </a:r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Бронислав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G:\для анализа\2014-05-22\Image (4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899592" y="1268760"/>
            <a:ext cx="1656184" cy="22775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5" name="Содержимое 5"/>
          <p:cNvGraphicFramePr>
            <a:graphicFrameLocks noGrp="1"/>
          </p:cNvGraphicFramePr>
          <p:nvPr>
            <p:ph idx="1"/>
          </p:nvPr>
        </p:nvGraphicFramePr>
        <p:xfrm>
          <a:off x="5148064" y="1700808"/>
          <a:ext cx="3456384" cy="3421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6384"/>
              </a:tblGrid>
              <a:tr h="3421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математический конкурс «Ребус-2014»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степени 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Энциклопедия 2014,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русскому языку, математике, окружающему миру 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сертификаты участника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итоги будут известны после 28.05.2014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интернет-олимпиада для 1-6 классов,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участника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:\DCIM\100PHOTO\SAM_44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00185">
            <a:off x="2540003" y="2332485"/>
            <a:ext cx="1944216" cy="1362629"/>
          </a:xfrm>
          <a:prstGeom prst="rect">
            <a:avLst/>
          </a:prstGeom>
          <a:noFill/>
        </p:spPr>
      </p:pic>
      <p:pic>
        <p:nvPicPr>
          <p:cNvPr id="7" name="Picture 2" descr="H:\DCIM\100PHOTO\SAM_44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00185">
            <a:off x="2900043" y="3484613"/>
            <a:ext cx="1944216" cy="1362629"/>
          </a:xfrm>
          <a:prstGeom prst="rect">
            <a:avLst/>
          </a:prstGeom>
          <a:noFill/>
        </p:spPr>
      </p:pic>
      <p:pic>
        <p:nvPicPr>
          <p:cNvPr id="8" name="Picture 2" descr="H:\DCIM\100PHOTO\SAM_44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00185">
            <a:off x="3044059" y="4780758"/>
            <a:ext cx="1944216" cy="1362629"/>
          </a:xfrm>
          <a:prstGeom prst="rect">
            <a:avLst/>
          </a:prstGeom>
          <a:noFill/>
        </p:spPr>
      </p:pic>
      <p:pic>
        <p:nvPicPr>
          <p:cNvPr id="10" name="Рисунок 9" descr="SAM_437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42051" y="3900133"/>
            <a:ext cx="332344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Блок-схема: узел 40"/>
          <p:cNvSpPr/>
          <p:nvPr/>
        </p:nvSpPr>
        <p:spPr>
          <a:xfrm>
            <a:off x="3995936" y="1916832"/>
            <a:ext cx="2304256" cy="200482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08912" cy="1008112"/>
          </a:xfr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Социометрия 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на начало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(октябрь 2013г.)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gray">
          <a:xfrm>
            <a:off x="2483768" y="908720"/>
            <a:ext cx="5184576" cy="4896544"/>
          </a:xfrm>
          <a:custGeom>
            <a:avLst/>
            <a:gdLst>
              <a:gd name="G0" fmla="+- 608 0 0"/>
              <a:gd name="G1" fmla="+- 21600 0 608"/>
              <a:gd name="G2" fmla="+- 21600 0 60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08" y="10800"/>
                </a:moveTo>
                <a:cubicBezTo>
                  <a:pt x="608" y="16429"/>
                  <a:pt x="5171" y="20992"/>
                  <a:pt x="10800" y="20992"/>
                </a:cubicBezTo>
                <a:cubicBezTo>
                  <a:pt x="16429" y="20992"/>
                  <a:pt x="20992" y="16429"/>
                  <a:pt x="20992" y="10800"/>
                </a:cubicBezTo>
                <a:cubicBezTo>
                  <a:pt x="20992" y="5171"/>
                  <a:pt x="16429" y="608"/>
                  <a:pt x="10800" y="608"/>
                </a:cubicBezTo>
                <a:cubicBezTo>
                  <a:pt x="5171" y="608"/>
                  <a:pt x="608" y="5171"/>
                  <a:pt x="608" y="10800"/>
                </a:cubicBezTo>
                <a:close/>
              </a:path>
            </a:pathLst>
          </a:custGeom>
          <a:solidFill>
            <a:srgbClr val="000066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2123728" y="3212976"/>
            <a:ext cx="2003684" cy="1788230"/>
            <a:chOff x="480" y="1200"/>
            <a:chExt cx="1042" cy="1019"/>
          </a:xfrm>
        </p:grpSpPr>
        <p:grpSp>
          <p:nvGrpSpPr>
            <p:cNvPr id="17416" name="Group 8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7417" name="Picture 9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7418" name="Oval 10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rgbClr val="00B0F0"/>
                  </a:solidFill>
                </a:endParaRPr>
              </a:p>
            </p:txBody>
          </p:sp>
        </p:grpSp>
        <p:pic>
          <p:nvPicPr>
            <p:cNvPr id="17419" name="Picture 11" descr="Picture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17420" name="Text Box 12"/>
          <p:cNvSpPr txBox="1">
            <a:spLocks noChangeArrowheads="1"/>
          </p:cNvSpPr>
          <p:nvPr/>
        </p:nvSpPr>
        <p:spPr bwMode="white">
          <a:xfrm>
            <a:off x="2051720" y="3429000"/>
            <a:ext cx="2074552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Предпочитаемые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4человека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427" name="Group 19"/>
          <p:cNvGrpSpPr>
            <a:grpSpLocks/>
          </p:cNvGrpSpPr>
          <p:nvPr/>
        </p:nvGrpSpPr>
        <p:grpSpPr bwMode="auto">
          <a:xfrm>
            <a:off x="6804248" y="3717032"/>
            <a:ext cx="1800200" cy="1644784"/>
            <a:chOff x="480" y="1200"/>
            <a:chExt cx="1042" cy="1019"/>
          </a:xfrm>
        </p:grpSpPr>
        <p:grpSp>
          <p:nvGrpSpPr>
            <p:cNvPr id="17428" name="Group 20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7429" name="Picture 21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7430" name="Oval 22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7431" name="Picture 23" descr="Picture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17432" name="Text Box 24"/>
          <p:cNvSpPr txBox="1">
            <a:spLocks noChangeArrowheads="1"/>
          </p:cNvSpPr>
          <p:nvPr/>
        </p:nvSpPr>
        <p:spPr bwMode="white">
          <a:xfrm>
            <a:off x="6876256" y="4005064"/>
            <a:ext cx="1656184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Принятые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человек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black">
          <a:xfrm>
            <a:off x="4355976" y="2276872"/>
            <a:ext cx="1608138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Лидеры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человека </a:t>
            </a: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1187624" y="1340768"/>
            <a:ext cx="1726482" cy="1615827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Слава В.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Артем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М.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Броня М.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Вера Т.</a:t>
            </a:r>
            <a:endParaRPr lang="en-US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395536" y="5934671"/>
            <a:ext cx="874846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Основная причина  конфликтов – нехватка взаимопонимания между старшими и младшими  детьми.</a:t>
            </a: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4499992" y="3933056"/>
            <a:ext cx="2206625" cy="646331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Алина Г., Захар Г.,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СлаваМ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., Саша Ч.. </a:t>
            </a: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7668344" y="3068960"/>
            <a:ext cx="1224136" cy="369332"/>
          </a:xfrm>
          <a:prstGeom prst="rect">
            <a:avLst/>
          </a:prstGeom>
          <a:noFill/>
          <a:ln w="28575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Рома Т..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748464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Segoe Print" pitchFamily="2" charset="0"/>
              </a:rPr>
              <a:t>Распространение опыта, </a:t>
            </a:r>
            <a:r>
              <a:rPr lang="ru-RU" sz="3200" dirty="0" err="1" smtClean="0">
                <a:latin typeface="Segoe Print" pitchFamily="2" charset="0"/>
              </a:rPr>
              <a:t>публикацииРазувайловой</a:t>
            </a:r>
            <a:r>
              <a:rPr lang="ru-RU" sz="3200" dirty="0" smtClean="0">
                <a:latin typeface="Segoe Print" pitchFamily="2" charset="0"/>
              </a:rPr>
              <a:t> Н.И,</a:t>
            </a:r>
            <a:endParaRPr lang="ru-RU" sz="3200" dirty="0">
              <a:latin typeface="Segoe Print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268760"/>
          <a:ext cx="8568952" cy="5427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503"/>
                <a:gridCol w="8052449"/>
              </a:tblGrid>
              <a:tr h="432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Название публикации</a:t>
                      </a:r>
                      <a:endParaRPr lang="ru-RU" dirty="0" smtClean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Духовно-нравственное воспитание в условиях детского дома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fontAlgn="base"/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hlinkClick r:id="rId2"/>
                        </a:rPr>
                        <a:t>http://pedsovet.org/components/com_mtree/attachment.php?link_id=82840&amp;cf_id=24</a:t>
                      </a:r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u="sng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13-й Всероссийский интернет-педсовет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Педсовет.org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; 2012г</a:t>
                      </a:r>
                      <a:r>
                        <a:rPr lang="ru-RU" sz="1600" b="1" u="sng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alpha val="69000"/>
                      </a:schemeClr>
                    </a:solidFill>
                  </a:tcPr>
                </a:tc>
              </a:tr>
              <a:tr h="83322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Духовно-нравственное воспитание детей через творчество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fontAlgn="t"/>
                      <a:r>
                        <a:rPr lang="ru-RU" sz="1600" b="1" u="sng" dirty="0" smtClean="0">
                          <a:solidFill>
                            <a:schemeClr val="tx1"/>
                          </a:solidFill>
                          <a:hlinkClick r:id="rId3"/>
                        </a:rPr>
                        <a:t>http://pedsovet.org/component/option,com_mtree/task,viewlink/link_id,82840/Itemid,6/</a:t>
                      </a:r>
                      <a:r>
                        <a:rPr lang="ru-RU" sz="1600" b="1" u="sng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13-й Всероссийский интернет-педсовет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Педсовет.org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; 2012г</a:t>
                      </a:r>
                      <a:r>
                        <a:rPr lang="ru-RU" sz="1600" b="1" u="sng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alpha val="69000"/>
                      </a:schemeClr>
                    </a:solidFill>
                  </a:tcPr>
                </a:tc>
              </a:tr>
              <a:tr h="63890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Права и обязанности несовершеннолетних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(конспект классного часа)</a:t>
                      </a:r>
                    </a:p>
                    <a:p>
                      <a:pPr fontAlgn="t"/>
                      <a:r>
                        <a:rPr lang="en-US" sz="1600" b="1" dirty="0" smtClean="0">
                          <a:solidFill>
                            <a:schemeClr val="tx1"/>
                          </a:solidFill>
                          <a:hlinkClick r:id="rId4"/>
                        </a:rPr>
                        <a:t>http: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hlinkClick r:id="rId4"/>
                        </a:rPr>
                        <a:t>//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hlinkClick r:id="rId4"/>
                        </a:rPr>
                        <a:t>nsport.ru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(Социальная сеть работников образования)</a:t>
                      </a:r>
                    </a:p>
                  </a:txBody>
                  <a:tcPr>
                    <a:solidFill>
                      <a:schemeClr val="tx2">
                        <a:alpha val="69000"/>
                      </a:schemeClr>
                    </a:solidFill>
                  </a:tcPr>
                </a:tc>
              </a:tr>
              <a:tr h="71890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Педагогика поддержки ребенка в условиях детского дома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учебно-методическ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tx1"/>
                          </a:solidFill>
                        </a:rPr>
                        <a:t>ий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материал)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hlinkClick r:id="rId5"/>
                        </a:rPr>
                        <a:t>http: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hlinkClick r:id="rId5"/>
                        </a:rPr>
                        <a:t>//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hlinkClick r:id="rId5"/>
                        </a:rPr>
                        <a:t>nsport.ru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hlinkClick r:id="rId5"/>
                        </a:rPr>
                        <a:t>//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hlinkClick r:id="rId5"/>
                        </a:rPr>
                        <a:t>node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hlinkClick r:id="rId5"/>
                        </a:rPr>
                        <a:t>//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hlinkClick r:id="rId5"/>
                        </a:rPr>
                        <a:t>54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hlinkClick r:id="rId5"/>
                        </a:rPr>
                        <a:t>02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hlinkClick r:id="rId5"/>
                        </a:rPr>
                        <a:t>7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hlinkClick r:id="rId5"/>
                        </a:rPr>
                        <a:t>80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(Социальная сеть работников образования)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alpha val="69000"/>
                      </a:schemeClr>
                    </a:solidFill>
                  </a:tcPr>
                </a:tc>
              </a:tr>
              <a:tr h="54401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Трудовое воспитание в детском доме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hlinkClick r:id="rId6"/>
                        </a:rPr>
                        <a:t>http: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hlinkClick r:id="rId6"/>
                        </a:rPr>
                        <a:t>//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hlinkClick r:id="rId6"/>
                        </a:rPr>
                        <a:t>nsport.ru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Социальная сеть работников образования)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alpha val="69000"/>
                      </a:schemeClr>
                    </a:solidFill>
                  </a:tcPr>
                </a:tc>
              </a:tr>
              <a:tr h="38454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Отчет о летней кампании 2013г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hlinkClick r:id="rId6"/>
                        </a:rPr>
                        <a:t> http: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hlinkClick r:id="rId6"/>
                        </a:rPr>
                        <a:t>//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hlinkClick r:id="rId6"/>
                        </a:rPr>
                        <a:t>nsport.ru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Социальная сеть работников образования)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alpha val="69000"/>
                      </a:schemeClr>
                    </a:solidFill>
                  </a:tcPr>
                </a:tc>
              </a:tr>
              <a:tr h="38454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Система   работы  по предупреждению   и профилактике  </a:t>
                      </a:r>
                      <a:r>
                        <a:rPr lang="ru-RU" sz="1600" b="1" i="1" dirty="0" err="1" smtClean="0">
                          <a:solidFill>
                            <a:schemeClr val="tx1"/>
                          </a:solidFill>
                        </a:rPr>
                        <a:t>девиантного</a:t>
                      </a: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 поведения детей    и подростков, воспитывающихся   в учреждениях    интернатного типа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hlinkClick r:id="rId6"/>
                        </a:rPr>
                        <a:t>http: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hlinkClick r:id="rId6"/>
                        </a:rPr>
                        <a:t>//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hlinkClick r:id="rId6"/>
                        </a:rPr>
                        <a:t>nsport.ru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(Социальная сеть работников образования)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alpha val="69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178112" cy="9807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Segoe Script" pitchFamily="34" charset="0"/>
              </a:rPr>
              <a:t>Участие в конкурсах</a:t>
            </a:r>
            <a:r>
              <a:rPr lang="ru-RU" sz="2400" dirty="0" smtClean="0">
                <a:latin typeface="Segoe Script" pitchFamily="34" charset="0"/>
              </a:rPr>
              <a:t/>
            </a:r>
            <a:br>
              <a:rPr lang="ru-RU" sz="2400" dirty="0" smtClean="0">
                <a:latin typeface="Segoe Script" pitchFamily="34" charset="0"/>
              </a:rPr>
            </a:br>
            <a:r>
              <a:rPr lang="ru-RU" sz="2400" dirty="0" smtClean="0">
                <a:latin typeface="Segoe Script" pitchFamily="34" charset="0"/>
              </a:rPr>
              <a:t>(</a:t>
            </a:r>
            <a:r>
              <a:rPr lang="ru-RU" sz="2400" dirty="0" err="1" smtClean="0">
                <a:latin typeface="Segoe Script" pitchFamily="34" charset="0"/>
              </a:rPr>
              <a:t>Разувайлова</a:t>
            </a:r>
            <a:r>
              <a:rPr lang="ru-RU" sz="2400" dirty="0" smtClean="0">
                <a:latin typeface="Segoe Script" pitchFamily="34" charset="0"/>
              </a:rPr>
              <a:t> Н.И. и Журавлева</a:t>
            </a:r>
            <a:r>
              <a:rPr lang="en-US" sz="2400" dirty="0" smtClean="0">
                <a:latin typeface="Segoe Script" pitchFamily="34" charset="0"/>
              </a:rPr>
              <a:t> </a:t>
            </a:r>
            <a:r>
              <a:rPr lang="ru-RU" sz="2400" dirty="0" smtClean="0">
                <a:latin typeface="Segoe Script" pitchFamily="34" charset="0"/>
              </a:rPr>
              <a:t>Ю.А.)</a:t>
            </a:r>
            <a:endParaRPr lang="ru-RU" sz="2400" dirty="0">
              <a:latin typeface="Segoe Script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052737"/>
          <a:ext cx="8424936" cy="543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2314516"/>
                <a:gridCol w="3571900"/>
                <a:gridCol w="2106472"/>
              </a:tblGrid>
              <a:tr h="38469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№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Содержание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Организатор, год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Результат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/>
                </a:tc>
              </a:tr>
              <a:tr h="91734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</a:t>
                      </a:r>
                      <a:r>
                        <a:rPr lang="ru-RU" sz="14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едагогический конкурс «Педагогический проект».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Центр дистанционного образования «Прояви себя» и интернет-портал </a:t>
                      </a:r>
                      <a:r>
                        <a:rPr lang="en-US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www</a:t>
                      </a: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400" b="1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pedkonkurs.ru</a:t>
                      </a: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2013г.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участника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/>
                </a:tc>
              </a:tr>
              <a:tr h="100107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Всероссийский творческий конкурс для педагогов «Педагогическое мастерство»</a:t>
                      </a:r>
                      <a:endParaRPr lang="ru-RU" sz="1400" b="1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 Центр педагогических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 технологий им.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 К.Д.Ушинского </a:t>
                      </a: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«Новое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 образование»,</a:t>
                      </a:r>
                      <a:r>
                        <a:rPr lang="ru-RU" sz="14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2013 г.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Сертификат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участника,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степени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2142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  «</a:t>
                      </a:r>
                      <a:r>
                        <a:rPr lang="ru-RU" sz="1400" b="1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Портфолио</a:t>
                      </a:r>
                      <a:r>
                        <a:rPr lang="ru-RU" sz="1400" b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учителя» </a:t>
                      </a:r>
                      <a:endParaRPr lang="ru-RU" sz="1400" b="1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 Интернет-портал </a:t>
                      </a:r>
                      <a:r>
                        <a:rPr lang="ru-RU" sz="1400" b="1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Зауч</a:t>
                      </a: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Инфо</a:t>
                      </a: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 2013г.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 участника конкурса (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РазувайловаН.И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92925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«Наше классное движение»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Центр педагогических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 технологий им.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 К.Д.Ушинского </a:t>
                      </a: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«Новое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 образование»,</a:t>
                      </a:r>
                      <a:r>
                        <a:rPr lang="ru-RU" sz="14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2014 г.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Разувайлова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Н.И.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52286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</a:t>
                      </a:r>
                      <a:r>
                        <a:rPr lang="ru-RU" sz="14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едагогический конкурс «Интегрированное занятие».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Центр дистанционного образования «Прояви себя» и интернет-портал </a:t>
                      </a:r>
                      <a:r>
                        <a:rPr lang="en-US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www</a:t>
                      </a: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400" b="1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pedkonkurs.ru</a:t>
                      </a: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2014г.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Журавлева Ю.А.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Segoe Script" pitchFamily="34" charset="0"/>
              </a:rPr>
              <a:t>Собственные сайты педагогов</a:t>
            </a:r>
            <a:endParaRPr lang="ru-RU" sz="3200" dirty="0"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340768"/>
            <a:ext cx="7956376" cy="4800600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34" charset="0"/>
              </a:rPr>
              <a:t>Мини-сайт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34" charset="0"/>
              </a:rPr>
              <a:t>Разувайловой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Segoe Script" pitchFamily="34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34" charset="0"/>
              </a:rPr>
              <a:t>	Натальи Ивановны</a:t>
            </a:r>
          </a:p>
          <a:p>
            <a:pPr algn="ctr">
              <a:buNone/>
            </a:pPr>
            <a:r>
              <a:rPr lang="ru-RU" dirty="0" smtClean="0">
                <a:latin typeface="Segoe Script" pitchFamily="34" charset="0"/>
              </a:rPr>
              <a:t>В социальной сети работников образования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34" charset="0"/>
              </a:rPr>
              <a:t>Мини-сайт Журавлевой Юлии Алексеевны</a:t>
            </a:r>
          </a:p>
          <a:p>
            <a:pPr algn="ctr">
              <a:buNone/>
            </a:pPr>
            <a:r>
              <a:rPr lang="ru-RU" dirty="0" smtClean="0">
                <a:latin typeface="Segoe Script" pitchFamily="34" charset="0"/>
              </a:rPr>
              <a:t>В социальной сети работников образования</a:t>
            </a:r>
          </a:p>
          <a:p>
            <a:pPr algn="ctr">
              <a:buNone/>
            </a:pPr>
            <a:endParaRPr lang="ru-RU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8763"/>
            <a:ext cx="8291264" cy="79397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Segoe Script" pitchFamily="34" charset="0"/>
                <a:cs typeface="Times New Roman" pitchFamily="18" charset="0"/>
              </a:rPr>
              <a:t>Цель и задачи на 2014-2015 </a:t>
            </a:r>
            <a:r>
              <a:rPr lang="ru-RU" sz="3200" dirty="0" err="1" smtClean="0">
                <a:latin typeface="Segoe Script" pitchFamily="34" charset="0"/>
                <a:cs typeface="Times New Roman" pitchFamily="18" charset="0"/>
              </a:rPr>
              <a:t>уч.год</a:t>
            </a:r>
            <a:endParaRPr lang="en-US" sz="3200" dirty="0">
              <a:latin typeface="Segoe Script" pitchFamily="34" charset="0"/>
              <a:cs typeface="Times New Roman" pitchFamily="18" charset="0"/>
            </a:endParaRPr>
          </a:p>
        </p:txBody>
      </p:sp>
      <p:grpSp>
        <p:nvGrpSpPr>
          <p:cNvPr id="38920" name="Group 8"/>
          <p:cNvGrpSpPr>
            <a:grpSpLocks/>
          </p:cNvGrpSpPr>
          <p:nvPr/>
        </p:nvGrpSpPr>
        <p:grpSpPr bwMode="auto">
          <a:xfrm>
            <a:off x="323528" y="2780928"/>
            <a:ext cx="7992888" cy="1008112"/>
            <a:chOff x="3964" y="2071"/>
            <a:chExt cx="1484" cy="33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8921" name="AutoShape 9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2" name="AutoShape 10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8926" name="Group 14"/>
          <p:cNvGrpSpPr>
            <a:grpSpLocks/>
          </p:cNvGrpSpPr>
          <p:nvPr/>
        </p:nvGrpSpPr>
        <p:grpSpPr bwMode="auto">
          <a:xfrm>
            <a:off x="539552" y="4005064"/>
            <a:ext cx="8064896" cy="1008112"/>
            <a:chOff x="3964" y="2071"/>
            <a:chExt cx="1484" cy="33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8927" name="AutoShape 15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8" name="AutoShape 16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8929" name="Group 17"/>
          <p:cNvGrpSpPr>
            <a:grpSpLocks/>
          </p:cNvGrpSpPr>
          <p:nvPr/>
        </p:nvGrpSpPr>
        <p:grpSpPr bwMode="auto">
          <a:xfrm>
            <a:off x="3851920" y="2060848"/>
            <a:ext cx="1711325" cy="536575"/>
            <a:chOff x="3964" y="2071"/>
            <a:chExt cx="1484" cy="330"/>
          </a:xfrm>
        </p:grpSpPr>
        <p:sp>
          <p:nvSpPr>
            <p:cNvPr id="38930" name="AutoShape 18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31" name="AutoShape 19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8932" name="Group 20"/>
          <p:cNvGrpSpPr>
            <a:grpSpLocks/>
          </p:cNvGrpSpPr>
          <p:nvPr/>
        </p:nvGrpSpPr>
        <p:grpSpPr bwMode="auto">
          <a:xfrm>
            <a:off x="1259632" y="1052736"/>
            <a:ext cx="7056784" cy="933549"/>
            <a:chOff x="3964" y="2071"/>
            <a:chExt cx="1484" cy="330"/>
          </a:xfrm>
        </p:grpSpPr>
        <p:sp>
          <p:nvSpPr>
            <p:cNvPr id="38933" name="AutoShape 21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34" name="AutoShape 22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8940" name="Text Box 28"/>
          <p:cNvSpPr txBox="1">
            <a:spLocks noChangeArrowheads="1"/>
          </p:cNvSpPr>
          <p:nvPr/>
        </p:nvSpPr>
        <p:spPr bwMode="black">
          <a:xfrm>
            <a:off x="1403648" y="1124745"/>
            <a:ext cx="6840760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 smtClean="0">
                <a:solidFill>
                  <a:srgbClr val="CC0000"/>
                </a:solidFill>
                <a:latin typeface="Monotype Corsiva" pitchFamily="66" charset="0"/>
              </a:rPr>
              <a:t>Цель: 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интеллектуального и духовного потенциала воспитанников</a:t>
            </a:r>
            <a:endParaRPr lang="en-US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43" name="Text Box 31"/>
          <p:cNvSpPr txBox="1">
            <a:spLocks noChangeArrowheads="1"/>
          </p:cNvSpPr>
          <p:nvPr/>
        </p:nvSpPr>
        <p:spPr bwMode="black">
          <a:xfrm>
            <a:off x="251520" y="2780928"/>
            <a:ext cx="792088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5F5F5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Внесение корректив в рабочую программу «Формирование интеллектуального потенциала воспитанников», ее дальнейшая реализация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46" name="Text Box 34"/>
          <p:cNvSpPr txBox="1">
            <a:spLocks noChangeArrowheads="1"/>
          </p:cNvSpPr>
          <p:nvPr/>
        </p:nvSpPr>
        <p:spPr bwMode="black">
          <a:xfrm>
            <a:off x="827584" y="4005064"/>
            <a:ext cx="777686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5F5F5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Продолжить работу по духовно-нравственному и патриотическому воспитанию детей и подростков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53" name="Text Box 41"/>
          <p:cNvSpPr txBox="1">
            <a:spLocks noChangeArrowheads="1"/>
          </p:cNvSpPr>
          <p:nvPr/>
        </p:nvSpPr>
        <p:spPr bwMode="black">
          <a:xfrm>
            <a:off x="3995936" y="2060848"/>
            <a:ext cx="14605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 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11"/>
          <p:cNvGrpSpPr>
            <a:grpSpLocks/>
          </p:cNvGrpSpPr>
          <p:nvPr/>
        </p:nvGrpSpPr>
        <p:grpSpPr bwMode="auto">
          <a:xfrm>
            <a:off x="1259632" y="5085184"/>
            <a:ext cx="7704856" cy="936104"/>
            <a:chOff x="3964" y="2071"/>
            <a:chExt cx="1484" cy="330"/>
          </a:xfrm>
          <a:solidFill>
            <a:srgbClr val="FF99FF"/>
          </a:solidFill>
        </p:grpSpPr>
        <p:sp>
          <p:nvSpPr>
            <p:cNvPr id="26" name="AutoShape 12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7" name="AutoShape 13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solidFill>
              <a:srgbClr val="FFCC66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1403648" y="5229200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Продолжить работу по сплочению и развитию детского коллектива, адаптации прибывших воспитанников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Блок-схема: узел 40"/>
          <p:cNvSpPr/>
          <p:nvPr/>
        </p:nvSpPr>
        <p:spPr>
          <a:xfrm>
            <a:off x="3995936" y="1916832"/>
            <a:ext cx="2304256" cy="200482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0"/>
            <a:ext cx="6480720" cy="1008112"/>
          </a:xfr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Социометрия 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на конец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(май 2014г.)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gray">
          <a:xfrm>
            <a:off x="2483768" y="908720"/>
            <a:ext cx="5184576" cy="4896544"/>
          </a:xfrm>
          <a:custGeom>
            <a:avLst/>
            <a:gdLst>
              <a:gd name="G0" fmla="+- 608 0 0"/>
              <a:gd name="G1" fmla="+- 21600 0 608"/>
              <a:gd name="G2" fmla="+- 21600 0 60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08" y="10800"/>
                </a:moveTo>
                <a:cubicBezTo>
                  <a:pt x="608" y="16429"/>
                  <a:pt x="5171" y="20992"/>
                  <a:pt x="10800" y="20992"/>
                </a:cubicBezTo>
                <a:cubicBezTo>
                  <a:pt x="16429" y="20992"/>
                  <a:pt x="20992" y="16429"/>
                  <a:pt x="20992" y="10800"/>
                </a:cubicBezTo>
                <a:cubicBezTo>
                  <a:pt x="20992" y="5171"/>
                  <a:pt x="16429" y="608"/>
                  <a:pt x="10800" y="608"/>
                </a:cubicBezTo>
                <a:cubicBezTo>
                  <a:pt x="5171" y="608"/>
                  <a:pt x="608" y="5171"/>
                  <a:pt x="608" y="10800"/>
                </a:cubicBezTo>
                <a:close/>
              </a:path>
            </a:pathLst>
          </a:custGeom>
          <a:solidFill>
            <a:srgbClr val="000066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3728" y="3212976"/>
            <a:ext cx="2003684" cy="1788230"/>
            <a:chOff x="480" y="1200"/>
            <a:chExt cx="1042" cy="1019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7417" name="Picture 9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7418" name="Oval 10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rgbClr val="00B0F0"/>
                  </a:solidFill>
                </a:endParaRPr>
              </a:p>
            </p:txBody>
          </p:sp>
        </p:grpSp>
        <p:pic>
          <p:nvPicPr>
            <p:cNvPr id="17419" name="Picture 11" descr="Picture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17420" name="Text Box 12"/>
          <p:cNvSpPr txBox="1">
            <a:spLocks noChangeArrowheads="1"/>
          </p:cNvSpPr>
          <p:nvPr/>
        </p:nvSpPr>
        <p:spPr bwMode="white">
          <a:xfrm>
            <a:off x="2051720" y="3429000"/>
            <a:ext cx="2074552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Предпочитаемые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человека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6804248" y="3717032"/>
            <a:ext cx="1800200" cy="1644784"/>
            <a:chOff x="480" y="1200"/>
            <a:chExt cx="1042" cy="1019"/>
          </a:xfrm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7429" name="Picture 21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7430" name="Oval 22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7431" name="Picture 23" descr="Picture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17432" name="Text Box 24"/>
          <p:cNvSpPr txBox="1">
            <a:spLocks noChangeArrowheads="1"/>
          </p:cNvSpPr>
          <p:nvPr/>
        </p:nvSpPr>
        <p:spPr bwMode="white">
          <a:xfrm>
            <a:off x="6876256" y="4005064"/>
            <a:ext cx="165618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Принятые4 человека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black">
          <a:xfrm>
            <a:off x="4355976" y="2276872"/>
            <a:ext cx="1608138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Лидеры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человека </a:t>
            </a: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1187624" y="2492896"/>
            <a:ext cx="1726482" cy="784830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Слава В.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Броня М.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395536" y="5934671"/>
            <a:ext cx="874846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Основная причина  конфликтов – нехватка взаимопонимания между старшими и младшими  детьми.</a:t>
            </a: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4499992" y="3933056"/>
            <a:ext cx="2206625" cy="646331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Алина Г., Захар Г., Саша Ч. </a:t>
            </a: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7596336" y="1988840"/>
            <a:ext cx="1368152" cy="1615827"/>
          </a:xfrm>
          <a:prstGeom prst="rect">
            <a:avLst/>
          </a:prstGeom>
          <a:noFill/>
          <a:ln w="28575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Рома Т.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Вера Т.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Артем М.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Славик 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Психологический климат </a:t>
            </a:r>
            <a:br>
              <a:rPr lang="ru-RU" sz="4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(на сентябрь 2013г.) </a:t>
            </a:r>
            <a:endParaRPr lang="ru-RU" sz="31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893445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8244408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Уровень воспитанности 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(сентябрь 2013г.)</a:t>
            </a:r>
            <a:endParaRPr lang="en-US" sz="31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905" name="AutoShape 17"/>
          <p:cNvCxnSpPr>
            <a:cxnSpLocks noChangeShapeType="1"/>
            <a:endCxn id="37899" idx="2"/>
          </p:cNvCxnSpPr>
          <p:nvPr/>
        </p:nvCxnSpPr>
        <p:spPr bwMode="gray">
          <a:xfrm>
            <a:off x="2267744" y="6237312"/>
            <a:ext cx="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</p:cxnSp>
      <p:graphicFrame>
        <p:nvGraphicFramePr>
          <p:cNvPr id="11" name="Диаграмма 10"/>
          <p:cNvGraphicFramePr/>
          <p:nvPr/>
        </p:nvGraphicFramePr>
        <p:xfrm>
          <a:off x="1214414" y="1397000"/>
          <a:ext cx="6405586" cy="446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2535223" y="2751133"/>
            <a:ext cx="1572430" cy="70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Text Box 14"/>
          <p:cNvSpPr txBox="1">
            <a:spLocks noChangeArrowheads="1"/>
          </p:cNvSpPr>
          <p:nvPr/>
        </p:nvSpPr>
        <p:spPr bwMode="gray">
          <a:xfrm>
            <a:off x="2195737" y="5517232"/>
            <a:ext cx="1224136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1600" dirty="0" smtClean="0">
                <a:solidFill>
                  <a:srgbClr val="F8F8F8"/>
                </a:solidFill>
              </a:rPr>
              <a:t>Критерии</a:t>
            </a:r>
            <a:endParaRPr lang="en-US" sz="1600" dirty="0">
              <a:solidFill>
                <a:srgbClr val="F8F8F8"/>
              </a:solidFill>
            </a:endParaRPr>
          </a:p>
        </p:txBody>
      </p:sp>
      <p:sp>
        <p:nvSpPr>
          <p:cNvPr id="34831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6456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Уровень воспитанности (сентябрь 2013г.)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(в соотношении воспитанник - эксперт)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15"/>
          <p:cNvSpPr txBox="1">
            <a:spLocks noChangeArrowheads="1"/>
          </p:cNvSpPr>
          <p:nvPr/>
        </p:nvSpPr>
        <p:spPr bwMode="gray">
          <a:xfrm>
            <a:off x="1043608" y="5589240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5" name="Диаграмма 44"/>
          <p:cNvGraphicFramePr/>
          <p:nvPr/>
        </p:nvGraphicFramePr>
        <p:xfrm>
          <a:off x="251520" y="928670"/>
          <a:ext cx="8640960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Уровень воспитанности по критериям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(сентябрь 2013г.)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043608" y="1628800"/>
          <a:ext cx="756084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1520" y="6211669"/>
            <a:ext cx="108012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Низкий</a:t>
            </a:r>
          </a:p>
          <a:p>
            <a:r>
              <a:rPr lang="ru-RU" dirty="0" smtClean="0"/>
              <a:t>уровень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83568" y="6093296"/>
            <a:ext cx="5832648" cy="0"/>
          </a:xfrm>
          <a:prstGeom prst="line">
            <a:avLst/>
          </a:prstGeom>
          <a:ln w="76200">
            <a:solidFill>
              <a:srgbClr val="66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9512" y="2564904"/>
            <a:ext cx="1187624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Средний  уровень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9512" y="1988840"/>
            <a:ext cx="5832648" cy="0"/>
          </a:xfrm>
          <a:prstGeom prst="line">
            <a:avLst/>
          </a:prstGeom>
          <a:ln w="76200">
            <a:solidFill>
              <a:srgbClr val="66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2052</TotalTime>
  <Words>1807</Words>
  <Application>Microsoft Office PowerPoint</Application>
  <PresentationFormat>Экран (4:3)</PresentationFormat>
  <Paragraphs>396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Солнцестояние</vt:lpstr>
      <vt:lpstr>Анализ воспитательной деятельности 2 группы за 2013-2014 уч. год</vt:lpstr>
      <vt:lpstr>Презентация PowerPoint</vt:lpstr>
      <vt:lpstr>Социальный портрет группы:</vt:lpstr>
      <vt:lpstr>Социометрия  на начало уч. года (октябрь 2013г.)</vt:lpstr>
      <vt:lpstr>Социометрия  на конец уч. года (май 2014г.)</vt:lpstr>
      <vt:lpstr>Психологический климат  (на сентябрь 2013г.) </vt:lpstr>
      <vt:lpstr>Уровень воспитанности  (сентябрь 2013г.)</vt:lpstr>
      <vt:lpstr>Уровень воспитанности (сентябрь 2013г.) (в соотношении воспитанник - эксперт)</vt:lpstr>
      <vt:lpstr>Уровень воспитанности по критериям (сентябрь 2013г.)</vt:lpstr>
      <vt:lpstr>Уровень воспитанности  (май 2014.)</vt:lpstr>
      <vt:lpstr>Уровень воспитанности (май 2014г.) (в соотношении воспитанник - эксперт)</vt:lpstr>
      <vt:lpstr>Уровень воспитанности по критериям (май 2014г.)</vt:lpstr>
      <vt:lpstr>Уровень воспитанности на май 2014г.</vt:lpstr>
      <vt:lpstr>    Итоги успеваемости</vt:lpstr>
      <vt:lpstr>Анализ воспитательной работы  за 2013-2014 уч.год   по степени реализации поставленных задач</vt:lpstr>
      <vt:lpstr>Сплочение и развитие детского коллектива</vt:lpstr>
      <vt:lpstr> Основные мероприятия: </vt:lpstr>
      <vt:lpstr>Презентация PowerPoint</vt:lpstr>
      <vt:lpstr>В течение года совместно с воспитанниками мы улучшали среду группы </vt:lpstr>
      <vt:lpstr>Духовно-нравственное развитие</vt:lpstr>
      <vt:lpstr> Основные мероприятия: </vt:lpstr>
      <vt:lpstr>Здоровьесберегающие технологии</vt:lpstr>
      <vt:lpstr> Основные мероприятия: </vt:lpstr>
      <vt:lpstr>Участие в спортивных соревнованиях</vt:lpstr>
      <vt:lpstr>Организация постинтернатного сопровождения</vt:lpstr>
      <vt:lpstr> Основные мероприятия: </vt:lpstr>
      <vt:lpstr>Профилактическая работа</vt:lpstr>
      <vt:lpstr> Основные мероприятия: </vt:lpstr>
      <vt:lpstr>Презентация PowerPoint</vt:lpstr>
      <vt:lpstr>Результаты самообразования педагогов 2 группы Разувайлова Наталья Ивановна</vt:lpstr>
      <vt:lpstr>Журавлевой Юлии Алексеевны</vt:lpstr>
      <vt:lpstr>Участие в конкурсах воспитанниками</vt:lpstr>
      <vt:lpstr>Достижения самых активных воспитанников – младших школьников представим  более подробно</vt:lpstr>
      <vt:lpstr>Глазунов Захар</vt:lpstr>
      <vt:lpstr>Глазунова Алина</vt:lpstr>
      <vt:lpstr>Топтыгин Рома</vt:lpstr>
      <vt:lpstr>Топтыгина Вера</vt:lpstr>
      <vt:lpstr>Москвичев Артем</vt:lpstr>
      <vt:lpstr>Москвичев Бронислав</vt:lpstr>
      <vt:lpstr>Распространение опыта, публикацииРазувайловой Н.И,</vt:lpstr>
      <vt:lpstr>Участие в конкурсах (Разувайлова Н.И. и Журавлева Ю.А.)</vt:lpstr>
      <vt:lpstr>Собственные сайты педагогов</vt:lpstr>
      <vt:lpstr>Цель и задачи на 2014-2015 уч.год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KENEDY</dc:creator>
  <cp:lastModifiedBy>sergey</cp:lastModifiedBy>
  <cp:revision>288</cp:revision>
  <dcterms:created xsi:type="dcterms:W3CDTF">2012-05-30T17:14:57Z</dcterms:created>
  <dcterms:modified xsi:type="dcterms:W3CDTF">2014-12-14T18:10:31Z</dcterms:modified>
</cp:coreProperties>
</file>