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7" autoAdjust="0"/>
    <p:restoredTop sz="94648" autoAdjust="0"/>
  </p:normalViewPr>
  <p:slideViewPr>
    <p:cSldViewPr>
      <p:cViewPr>
        <p:scale>
          <a:sx n="115" d="100"/>
          <a:sy n="115" d="100"/>
        </p:scale>
        <p:origin x="-8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01D50-9F67-4705-8A84-BDAEFD15DD8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E7EC5-FEB2-45C5-9D63-1D235F4830E0}">
      <dgm:prSet phldrT="[Текст]"/>
      <dgm:spPr/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97362EA1-8B03-4C26-9E16-22AC67B18441}" type="parTrans" cxnId="{762C330D-C1C3-4195-8B73-4CC4A5E68B01}">
      <dgm:prSet/>
      <dgm:spPr/>
      <dgm:t>
        <a:bodyPr/>
        <a:lstStyle/>
        <a:p>
          <a:endParaRPr lang="ru-RU"/>
        </a:p>
      </dgm:t>
    </dgm:pt>
    <dgm:pt modelId="{780835EC-0ADF-4C90-9DF3-1A2F9C7EC08A}" type="sibTrans" cxnId="{762C330D-C1C3-4195-8B73-4CC4A5E68B01}">
      <dgm:prSet/>
      <dgm:spPr/>
      <dgm:t>
        <a:bodyPr/>
        <a:lstStyle/>
        <a:p>
          <a:endParaRPr lang="ru-RU"/>
        </a:p>
      </dgm:t>
    </dgm:pt>
    <dgm:pt modelId="{2421ACC7-8871-466D-8615-7CECE15A8D3A}">
      <dgm:prSet phldrT="[Текст]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физическое</a:t>
          </a:r>
          <a:endParaRPr lang="ru-RU" dirty="0"/>
        </a:p>
      </dgm:t>
    </dgm:pt>
    <dgm:pt modelId="{FAA4D6A3-22F0-406F-86B9-1CD78D857EA2}" type="parTrans" cxnId="{B6DAADE4-07A1-4DC4-8FF5-C3FE1F888563}">
      <dgm:prSet/>
      <dgm:spPr/>
      <dgm:t>
        <a:bodyPr/>
        <a:lstStyle/>
        <a:p>
          <a:endParaRPr lang="ru-RU"/>
        </a:p>
      </dgm:t>
    </dgm:pt>
    <dgm:pt modelId="{06EC9C84-E89C-49DE-ACA4-9999DA54C97E}" type="sibTrans" cxnId="{B6DAADE4-07A1-4DC4-8FF5-C3FE1F888563}">
      <dgm:prSet/>
      <dgm:spPr/>
      <dgm:t>
        <a:bodyPr/>
        <a:lstStyle/>
        <a:p>
          <a:endParaRPr lang="ru-RU"/>
        </a:p>
      </dgm:t>
    </dgm:pt>
    <dgm:pt modelId="{3EA53CAB-8954-44B6-8FD3-3E1B1190A889}">
      <dgm:prSet phldrT="[Текст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400" dirty="0" smtClean="0"/>
            <a:t>социальное</a:t>
          </a:r>
          <a:endParaRPr lang="ru-RU" sz="1400" dirty="0"/>
        </a:p>
      </dgm:t>
    </dgm:pt>
    <dgm:pt modelId="{DC7DF4D8-10D0-4A36-AFA6-60F2588B0679}" type="parTrans" cxnId="{EDE7ABBA-1A6A-40C5-8A30-C843942196D4}">
      <dgm:prSet/>
      <dgm:spPr/>
      <dgm:t>
        <a:bodyPr/>
        <a:lstStyle/>
        <a:p>
          <a:endParaRPr lang="ru-RU"/>
        </a:p>
      </dgm:t>
    </dgm:pt>
    <dgm:pt modelId="{2363E49E-C137-4A52-B6AE-E98DC729ACFE}" type="sibTrans" cxnId="{EDE7ABBA-1A6A-40C5-8A30-C843942196D4}">
      <dgm:prSet/>
      <dgm:spPr/>
      <dgm:t>
        <a:bodyPr/>
        <a:lstStyle/>
        <a:p>
          <a:endParaRPr lang="ru-RU"/>
        </a:p>
      </dgm:t>
    </dgm:pt>
    <dgm:pt modelId="{F6DF4EB0-3FBA-4FCE-8F62-B65DB5053CB9}">
      <dgm:prSet phldrT="[Текст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нравственное</a:t>
          </a:r>
          <a:endParaRPr lang="ru-RU" dirty="0"/>
        </a:p>
      </dgm:t>
    </dgm:pt>
    <dgm:pt modelId="{105A2FFF-22FF-410E-8997-0A63DCCD8F88}" type="parTrans" cxnId="{90784F67-B151-424E-82A0-0F330A7E76B7}">
      <dgm:prSet/>
      <dgm:spPr/>
      <dgm:t>
        <a:bodyPr/>
        <a:lstStyle/>
        <a:p>
          <a:endParaRPr lang="ru-RU"/>
        </a:p>
      </dgm:t>
    </dgm:pt>
    <dgm:pt modelId="{62881514-57A3-424E-9435-9ED1C8B99A2F}" type="sibTrans" cxnId="{90784F67-B151-424E-82A0-0F330A7E76B7}">
      <dgm:prSet/>
      <dgm:spPr/>
      <dgm:t>
        <a:bodyPr/>
        <a:lstStyle/>
        <a:p>
          <a:endParaRPr lang="ru-RU"/>
        </a:p>
      </dgm:t>
    </dgm:pt>
    <dgm:pt modelId="{521F4E6F-F974-4357-BA83-701D2C501CF9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100" dirty="0" smtClean="0"/>
            <a:t>психическое</a:t>
          </a:r>
          <a:endParaRPr lang="ru-RU" sz="1100" dirty="0"/>
        </a:p>
      </dgm:t>
    </dgm:pt>
    <dgm:pt modelId="{AD081152-A3D0-46E6-A48A-C2ABB3246EA4}" type="parTrans" cxnId="{DEBB34D0-672D-41B0-B800-6570593CBA85}">
      <dgm:prSet/>
      <dgm:spPr/>
      <dgm:t>
        <a:bodyPr/>
        <a:lstStyle/>
        <a:p>
          <a:endParaRPr lang="ru-RU"/>
        </a:p>
      </dgm:t>
    </dgm:pt>
    <dgm:pt modelId="{B9E4F2BD-0B96-44F5-BF1B-315389572DEE}" type="sibTrans" cxnId="{DEBB34D0-672D-41B0-B800-6570593CBA85}">
      <dgm:prSet/>
      <dgm:spPr/>
      <dgm:t>
        <a:bodyPr/>
        <a:lstStyle/>
        <a:p>
          <a:endParaRPr lang="ru-RU"/>
        </a:p>
      </dgm:t>
    </dgm:pt>
    <dgm:pt modelId="{50C6973D-5C66-46FA-9A19-7A319BE86887}" type="pres">
      <dgm:prSet presAssocID="{63D01D50-9F67-4705-8A84-BDAEFD15DD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0E47C-A429-488B-80A6-FAEDB69B2DAA}" type="pres">
      <dgm:prSet presAssocID="{63D01D50-9F67-4705-8A84-BDAEFD15DD8E}" presName="radial" presStyleCnt="0">
        <dgm:presLayoutVars>
          <dgm:animLvl val="ctr"/>
        </dgm:presLayoutVars>
      </dgm:prSet>
      <dgm:spPr/>
    </dgm:pt>
    <dgm:pt modelId="{A945A73E-0FE6-460B-ACBC-13010EBD82FA}" type="pres">
      <dgm:prSet presAssocID="{9ABE7EC5-FEB2-45C5-9D63-1D235F4830E0}" presName="centerShape" presStyleLbl="vennNode1" presStyleIdx="0" presStyleCnt="5" custScaleX="83821" custScaleY="77179"/>
      <dgm:spPr/>
      <dgm:t>
        <a:bodyPr/>
        <a:lstStyle/>
        <a:p>
          <a:endParaRPr lang="en-US"/>
        </a:p>
      </dgm:t>
    </dgm:pt>
    <dgm:pt modelId="{BCBE912B-92D4-43B7-AADA-4B72F47F5618}" type="pres">
      <dgm:prSet presAssocID="{2421ACC7-8871-466D-8615-7CECE15A8D3A}" presName="node" presStyleLbl="vennNode1" presStyleIdx="1" presStyleCnt="5" custScaleX="117064" custScaleY="110853" custRadScaleRad="78000" custRadScaleInc="48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6AEF9-1040-4ECB-8620-F630AB3D889B}" type="pres">
      <dgm:prSet presAssocID="{3EA53CAB-8954-44B6-8FD3-3E1B1190A889}" presName="node" presStyleLbl="vennNode1" presStyleIdx="2" presStyleCnt="5" custScaleX="120026" custScaleY="111549" custRadScaleRad="76900" custRadScaleInc="47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7717-3910-49DE-B72E-9C6092CFB2FA}" type="pres">
      <dgm:prSet presAssocID="{F6DF4EB0-3FBA-4FCE-8F62-B65DB5053CB9}" presName="node" presStyleLbl="vennNode1" presStyleIdx="3" presStyleCnt="5" custScaleX="121065" custScaleY="111635" custRadScaleRad="75556" custRadScaleInc="51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127D1-8357-4A59-B7DB-CE8CC13F47BC}" type="pres">
      <dgm:prSet presAssocID="{521F4E6F-F974-4357-BA83-701D2C501CF9}" presName="node" presStyleLbl="vennNode1" presStyleIdx="4" presStyleCnt="5" custScaleX="118234" custScaleY="105514" custRadScaleRad="76587" custRadScaleInc="5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B847E-2C9C-4810-A5CA-1B1A05CA78D5}" type="presOf" srcId="{F6DF4EB0-3FBA-4FCE-8F62-B65DB5053CB9}" destId="{48EF7717-3910-49DE-B72E-9C6092CFB2FA}" srcOrd="0" destOrd="0" presId="urn:microsoft.com/office/officeart/2005/8/layout/radial3"/>
    <dgm:cxn modelId="{B6DAADE4-07A1-4DC4-8FF5-C3FE1F888563}" srcId="{9ABE7EC5-FEB2-45C5-9D63-1D235F4830E0}" destId="{2421ACC7-8871-466D-8615-7CECE15A8D3A}" srcOrd="0" destOrd="0" parTransId="{FAA4D6A3-22F0-406F-86B9-1CD78D857EA2}" sibTransId="{06EC9C84-E89C-49DE-ACA4-9999DA54C97E}"/>
    <dgm:cxn modelId="{EDE7ABBA-1A6A-40C5-8A30-C843942196D4}" srcId="{9ABE7EC5-FEB2-45C5-9D63-1D235F4830E0}" destId="{3EA53CAB-8954-44B6-8FD3-3E1B1190A889}" srcOrd="1" destOrd="0" parTransId="{DC7DF4D8-10D0-4A36-AFA6-60F2588B0679}" sibTransId="{2363E49E-C137-4A52-B6AE-E98DC729ACFE}"/>
    <dgm:cxn modelId="{DEBB34D0-672D-41B0-B800-6570593CBA85}" srcId="{9ABE7EC5-FEB2-45C5-9D63-1D235F4830E0}" destId="{521F4E6F-F974-4357-BA83-701D2C501CF9}" srcOrd="3" destOrd="0" parTransId="{AD081152-A3D0-46E6-A48A-C2ABB3246EA4}" sibTransId="{B9E4F2BD-0B96-44F5-BF1B-315389572DEE}"/>
    <dgm:cxn modelId="{73A41C14-2279-4150-A4DA-669D3082025B}" type="presOf" srcId="{9ABE7EC5-FEB2-45C5-9D63-1D235F4830E0}" destId="{A945A73E-0FE6-460B-ACBC-13010EBD82FA}" srcOrd="0" destOrd="0" presId="urn:microsoft.com/office/officeart/2005/8/layout/radial3"/>
    <dgm:cxn modelId="{75155685-7883-4E4B-BBC8-590D8E58456D}" type="presOf" srcId="{3EA53CAB-8954-44B6-8FD3-3E1B1190A889}" destId="{9236AEF9-1040-4ECB-8620-F630AB3D889B}" srcOrd="0" destOrd="0" presId="urn:microsoft.com/office/officeart/2005/8/layout/radial3"/>
    <dgm:cxn modelId="{1D1F70B2-BACF-4732-8E23-7BBABD112499}" type="presOf" srcId="{63D01D50-9F67-4705-8A84-BDAEFD15DD8E}" destId="{50C6973D-5C66-46FA-9A19-7A319BE86887}" srcOrd="0" destOrd="0" presId="urn:microsoft.com/office/officeart/2005/8/layout/radial3"/>
    <dgm:cxn modelId="{68618504-713D-498C-AA9F-A8FD359E0B24}" type="presOf" srcId="{2421ACC7-8871-466D-8615-7CECE15A8D3A}" destId="{BCBE912B-92D4-43B7-AADA-4B72F47F5618}" srcOrd="0" destOrd="0" presId="urn:microsoft.com/office/officeart/2005/8/layout/radial3"/>
    <dgm:cxn modelId="{90784F67-B151-424E-82A0-0F330A7E76B7}" srcId="{9ABE7EC5-FEB2-45C5-9D63-1D235F4830E0}" destId="{F6DF4EB0-3FBA-4FCE-8F62-B65DB5053CB9}" srcOrd="2" destOrd="0" parTransId="{105A2FFF-22FF-410E-8997-0A63DCCD8F88}" sibTransId="{62881514-57A3-424E-9435-9ED1C8B99A2F}"/>
    <dgm:cxn modelId="{D538D8AC-308D-49B9-987B-F471AA15F56E}" type="presOf" srcId="{521F4E6F-F974-4357-BA83-701D2C501CF9}" destId="{EC1127D1-8357-4A59-B7DB-CE8CC13F47BC}" srcOrd="0" destOrd="0" presId="urn:microsoft.com/office/officeart/2005/8/layout/radial3"/>
    <dgm:cxn modelId="{762C330D-C1C3-4195-8B73-4CC4A5E68B01}" srcId="{63D01D50-9F67-4705-8A84-BDAEFD15DD8E}" destId="{9ABE7EC5-FEB2-45C5-9D63-1D235F4830E0}" srcOrd="0" destOrd="0" parTransId="{97362EA1-8B03-4C26-9E16-22AC67B18441}" sibTransId="{780835EC-0ADF-4C90-9DF3-1A2F9C7EC08A}"/>
    <dgm:cxn modelId="{07156787-62E9-4528-A370-00C346EC60EB}" type="presParOf" srcId="{50C6973D-5C66-46FA-9A19-7A319BE86887}" destId="{9740E47C-A429-488B-80A6-FAEDB69B2DAA}" srcOrd="0" destOrd="0" presId="urn:microsoft.com/office/officeart/2005/8/layout/radial3"/>
    <dgm:cxn modelId="{A81DA2CC-76CC-4059-B5C8-B085858160C2}" type="presParOf" srcId="{9740E47C-A429-488B-80A6-FAEDB69B2DAA}" destId="{A945A73E-0FE6-460B-ACBC-13010EBD82FA}" srcOrd="0" destOrd="0" presId="urn:microsoft.com/office/officeart/2005/8/layout/radial3"/>
    <dgm:cxn modelId="{8460A768-B41A-43D4-9CA6-0805BCF0E3A6}" type="presParOf" srcId="{9740E47C-A429-488B-80A6-FAEDB69B2DAA}" destId="{BCBE912B-92D4-43B7-AADA-4B72F47F5618}" srcOrd="1" destOrd="0" presId="urn:microsoft.com/office/officeart/2005/8/layout/radial3"/>
    <dgm:cxn modelId="{29ACE8F9-8F35-4824-B2E4-8EB2E4B7C1D2}" type="presParOf" srcId="{9740E47C-A429-488B-80A6-FAEDB69B2DAA}" destId="{9236AEF9-1040-4ECB-8620-F630AB3D889B}" srcOrd="2" destOrd="0" presId="urn:microsoft.com/office/officeart/2005/8/layout/radial3"/>
    <dgm:cxn modelId="{EE1041E1-9DD7-49CA-85A4-F4EF26FCEDEB}" type="presParOf" srcId="{9740E47C-A429-488B-80A6-FAEDB69B2DAA}" destId="{48EF7717-3910-49DE-B72E-9C6092CFB2FA}" srcOrd="3" destOrd="0" presId="urn:microsoft.com/office/officeart/2005/8/layout/radial3"/>
    <dgm:cxn modelId="{3A6A8227-78C4-465D-ADF9-5C6B55A0639B}" type="presParOf" srcId="{9740E47C-A429-488B-80A6-FAEDB69B2DAA}" destId="{EC1127D1-8357-4A59-B7DB-CE8CC13F47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5A73E-0FE6-460B-ACBC-13010EBD82FA}">
      <dsp:nvSpPr>
        <dsp:cNvPr id="0" name=""/>
        <dsp:cNvSpPr/>
      </dsp:nvSpPr>
      <dsp:spPr>
        <a:xfrm>
          <a:off x="2226909" y="1467992"/>
          <a:ext cx="2391448" cy="22019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Здоровье</a:t>
          </a:r>
          <a:endParaRPr lang="ru-RU" sz="2600" kern="1200" dirty="0"/>
        </a:p>
      </dsp:txBody>
      <dsp:txXfrm>
        <a:off x="2577128" y="1790460"/>
        <a:ext cx="1691010" cy="1557013"/>
      </dsp:txXfrm>
    </dsp:sp>
    <dsp:sp modelId="{BCBE912B-92D4-43B7-AADA-4B72F47F5618}">
      <dsp:nvSpPr>
        <dsp:cNvPr id="0" name=""/>
        <dsp:cNvSpPr/>
      </dsp:nvSpPr>
      <dsp:spPr>
        <a:xfrm>
          <a:off x="3586576" y="728327"/>
          <a:ext cx="1669942" cy="1581341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физическое</a:t>
          </a:r>
          <a:endParaRPr lang="ru-RU" sz="1300" kern="1200" dirty="0"/>
        </a:p>
      </dsp:txBody>
      <dsp:txXfrm>
        <a:off x="3831133" y="959909"/>
        <a:ext cx="1180828" cy="1118177"/>
      </dsp:txXfrm>
    </dsp:sp>
    <dsp:sp modelId="{9236AEF9-1040-4ECB-8620-F630AB3D889B}">
      <dsp:nvSpPr>
        <dsp:cNvPr id="0" name=""/>
        <dsp:cNvSpPr/>
      </dsp:nvSpPr>
      <dsp:spPr>
        <a:xfrm>
          <a:off x="3621726" y="2736668"/>
          <a:ext cx="1712195" cy="1591269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</a:t>
          </a:r>
          <a:endParaRPr lang="ru-RU" sz="1400" kern="1200" dirty="0"/>
        </a:p>
      </dsp:txBody>
      <dsp:txXfrm>
        <a:off x="3872471" y="2969704"/>
        <a:ext cx="1210705" cy="1125197"/>
      </dsp:txXfrm>
    </dsp:sp>
    <dsp:sp modelId="{48EF7717-3910-49DE-B72E-9C6092CFB2FA}">
      <dsp:nvSpPr>
        <dsp:cNvPr id="0" name=""/>
        <dsp:cNvSpPr/>
      </dsp:nvSpPr>
      <dsp:spPr>
        <a:xfrm>
          <a:off x="1545358" y="2743795"/>
          <a:ext cx="1727017" cy="159249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нравственное</a:t>
          </a:r>
          <a:endParaRPr lang="ru-RU" sz="1300" kern="1200" dirty="0"/>
        </a:p>
      </dsp:txBody>
      <dsp:txXfrm>
        <a:off x="1798274" y="2977011"/>
        <a:ext cx="1221185" cy="1126064"/>
      </dsp:txXfrm>
    </dsp:sp>
    <dsp:sp modelId="{EC1127D1-8357-4A59-B7DB-CE8CC13F47BC}">
      <dsp:nvSpPr>
        <dsp:cNvPr id="0" name=""/>
        <dsp:cNvSpPr/>
      </dsp:nvSpPr>
      <dsp:spPr>
        <a:xfrm>
          <a:off x="1618202" y="767034"/>
          <a:ext cx="1686632" cy="1505179"/>
        </a:xfrm>
        <a:prstGeom prst="ellipse">
          <a:avLst/>
        </a:prstGeom>
        <a:solidFill>
          <a:srgbClr val="FFFF00">
            <a:alpha val="50000"/>
          </a:srgb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психическое</a:t>
          </a:r>
          <a:endParaRPr lang="ru-RU" sz="1100" kern="1200" dirty="0"/>
        </a:p>
      </dsp:txBody>
      <dsp:txXfrm>
        <a:off x="1865204" y="987462"/>
        <a:ext cx="1192628" cy="106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A5BED3-AE7C-4712-8BF8-B34A761B3E9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FDA0A0-44DA-4310-A0B6-AD83133DC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2900"/>
            <a:ext cx="9144000" cy="72152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844" y="428604"/>
            <a:ext cx="8786874" cy="32147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cap="all" spc="200" dirty="0" smtClean="0">
                <a:solidFill>
                  <a:srgbClr val="00B050"/>
                </a:solidFill>
                <a:cs typeface="David" pitchFamily="34" charset="-79"/>
              </a:rPr>
              <a:t>Здоровые дети – здоровое будущее</a:t>
            </a:r>
            <a:endParaRPr lang="ru-RU" sz="4500" b="1" cap="all" spc="200" dirty="0">
              <a:solidFill>
                <a:srgbClr val="00B050"/>
              </a:solidFill>
              <a:cs typeface="David" pitchFamily="34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57356" y="4214818"/>
            <a:ext cx="7000892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BrowalliaUPC" pitchFamily="34" charset="-34"/>
              </a:rPr>
              <a:t>РАБОТА</a:t>
            </a: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</a:rPr>
              <a:t>   ПО  ФОРМИРОВАНИЮ</a:t>
            </a:r>
            <a:br>
              <a:rPr lang="ru-RU" sz="2400" b="1" i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</a:rPr>
              <a:t>КУЛЬТУРЫ  ЗДОРОВОГО  И  БЕЗОПАСНОГО</a:t>
            </a:r>
            <a:br>
              <a:rPr lang="ru-RU" sz="2400" b="1" i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</a:rPr>
              <a:t>ОБРАЗА  ЖИЗНИ </a:t>
            </a:r>
            <a:r>
              <a:rPr lang="ru-RU" sz="2400" b="1" i="1" cap="all" dirty="0" smtClean="0">
                <a:solidFill>
                  <a:srgbClr val="FFFF00"/>
                </a:solidFill>
                <a:latin typeface="Arial" pitchFamily="34" charset="0"/>
              </a:rPr>
              <a:t>в детском доме №3 г.Таганрога гр.4</a:t>
            </a:r>
            <a:endParaRPr lang="ru-RU" sz="2400" b="1" i="1" cap="all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61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all" dirty="0" smtClean="0">
                <a:solidFill>
                  <a:srgbClr val="00B050"/>
                </a:solidFill>
              </a:rPr>
              <a:t>Социальное здоровье</a:t>
            </a:r>
            <a:endParaRPr lang="ru-RU" sz="4400" cap="all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G_00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928802"/>
            <a:ext cx="3428992" cy="2571744"/>
          </a:xfrm>
          <a:prstGeom prst="rect">
            <a:avLst/>
          </a:prstGeom>
        </p:spPr>
      </p:pic>
      <p:pic>
        <p:nvPicPr>
          <p:cNvPr id="4" name="Рисунок 3" descr="IMG_00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928802"/>
            <a:ext cx="3429024" cy="2571768"/>
          </a:xfrm>
          <a:prstGeom prst="rect">
            <a:avLst/>
          </a:prstGeom>
        </p:spPr>
      </p:pic>
      <p:pic>
        <p:nvPicPr>
          <p:cNvPr id="5" name="Рисунок 4" descr="рис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00438"/>
            <a:ext cx="2571768" cy="2966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285860"/>
            <a:ext cx="8638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spc="200" dirty="0" smtClean="0">
                <a:solidFill>
                  <a:srgbClr val="00B050"/>
                </a:solidFill>
              </a:rPr>
              <a:t>Деятельность направленная на адекватную самооценку и </a:t>
            </a:r>
          </a:p>
          <a:p>
            <a:pPr algn="ctr"/>
            <a:r>
              <a:rPr lang="ru-RU" i="1" spc="200" dirty="0" smtClean="0">
                <a:solidFill>
                  <a:srgbClr val="00B050"/>
                </a:solidFill>
              </a:rPr>
              <a:t>самоопределение личности, профориентацию</a:t>
            </a:r>
            <a:endParaRPr lang="ru-RU" i="1" spc="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 4"/>
          <p:cNvSpPr/>
          <p:nvPr/>
        </p:nvSpPr>
        <p:spPr>
          <a:xfrm>
            <a:off x="5593118" y="3817827"/>
            <a:ext cx="608578" cy="6384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graphicFrame>
        <p:nvGraphicFramePr>
          <p:cNvPr id="12" name="Схема 11"/>
          <p:cNvGraphicFramePr/>
          <p:nvPr/>
        </p:nvGraphicFramePr>
        <p:xfrm>
          <a:off x="857224" y="1714488"/>
          <a:ext cx="685804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4348" y="85723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Здоровье</a:t>
            </a:r>
            <a:r>
              <a:rPr lang="ru-RU" sz="2000" dirty="0" smtClean="0"/>
              <a:t> – это состояние полного физического, психического, социального , нравственного и духовного благополучия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Здоровьесберегающие технологии </a:t>
            </a:r>
            <a:r>
              <a:rPr lang="ru-RU" sz="2800" dirty="0" smtClean="0"/>
              <a:t>позволяют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создание  оптимальных гигиенических, экологических условий для воспитательного и образовательного процесса;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обеспечение  организации  воспитательного и образовательного  процесса, предотвращающей формирование у детей дезадаптационных состояний: переутомления, гиподинамии, стресса и т.п.;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правильное питание в соответствии с современными </a:t>
            </a:r>
            <a:r>
              <a:rPr lang="ru-RU" dirty="0" err="1" smtClean="0"/>
              <a:t>медико</a:t>
            </a:r>
            <a:r>
              <a:rPr lang="ru-RU" dirty="0" smtClean="0"/>
              <a:t>- гигиеническими требованиями;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включение в планы работ занятий , бесед, тренингов  позволяющих целенаправленно подготовить воспитанников к деятельности по сохранению и укреплению своего здоровья, сформировать у них культуру здоровья, воспитать стремление  к ведению здорового  образа жизни;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проведение мониторинга состояния здоровья воспитанников , медико-педагогическое  сопровождение 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0100" y="428604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solidFill>
                  <a:srgbClr val="00B050"/>
                </a:solidFill>
              </a:rPr>
              <a:t>Здоровьесберегающие технологии- </a:t>
            </a:r>
            <a:r>
              <a:rPr lang="ru-RU" sz="2000" cap="all" dirty="0" smtClean="0"/>
              <a:t>это  все направления деятельности учреждения воспитания и  образования по формированию, сохранению и укреплению здоровья воспитанников.</a:t>
            </a:r>
            <a:endParaRPr lang="ru-RU" sz="2000" cap="all" dirty="0"/>
          </a:p>
        </p:txBody>
      </p:sp>
      <p:pic>
        <p:nvPicPr>
          <p:cNvPr id="13" name="Рисунок 12" descr="DSC028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496"/>
            <a:ext cx="4071934" cy="3053951"/>
          </a:xfrm>
          <a:prstGeom prst="rect">
            <a:avLst/>
          </a:prstGeom>
        </p:spPr>
      </p:pic>
      <p:pic>
        <p:nvPicPr>
          <p:cNvPr id="14" name="Рисунок 13" descr="DSC0288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749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1785926"/>
            <a:ext cx="3143272" cy="2357454"/>
          </a:xfrm>
          <a:prstGeom prst="rect">
            <a:avLst/>
          </a:prstGeom>
        </p:spPr>
      </p:pic>
      <p:pic>
        <p:nvPicPr>
          <p:cNvPr id="9" name="Рисунок 8" descr="DSC029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36281" y="2107397"/>
            <a:ext cx="2571768" cy="1928826"/>
          </a:xfrm>
          <a:prstGeom prst="rect">
            <a:avLst/>
          </a:prstGeom>
        </p:spPr>
      </p:pic>
      <p:pic>
        <p:nvPicPr>
          <p:cNvPr id="4" name="Рисунок 3" descr="DSC0285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000504"/>
            <a:ext cx="3476650" cy="2607487"/>
          </a:xfrm>
          <a:prstGeom prst="rect">
            <a:avLst/>
          </a:prstGeom>
        </p:spPr>
      </p:pic>
      <p:pic>
        <p:nvPicPr>
          <p:cNvPr id="3" name="Рисунок 2" descr="DSC0295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5188">
            <a:off x="468802" y="3563261"/>
            <a:ext cx="3368052" cy="2526039"/>
          </a:xfrm>
          <a:prstGeom prst="rect">
            <a:avLst/>
          </a:prstGeom>
        </p:spPr>
      </p:pic>
      <p:pic>
        <p:nvPicPr>
          <p:cNvPr id="6" name="Рисунок 5" descr="DSC0298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7696">
            <a:off x="5602695" y="3616801"/>
            <a:ext cx="3401738" cy="2551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7510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Физическое здоровье</a:t>
            </a:r>
            <a:endParaRPr lang="ru-RU" sz="4400" cap="al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428736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Трудовая деятельность</a:t>
            </a:r>
            <a:endParaRPr lang="ru-RU" i="1" spc="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20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00174"/>
            <a:ext cx="3643306" cy="2732480"/>
          </a:xfrm>
          <a:prstGeom prst="rect">
            <a:avLst/>
          </a:prstGeom>
        </p:spPr>
      </p:pic>
      <p:pic>
        <p:nvPicPr>
          <p:cNvPr id="12" name="Рисунок 11" descr="рис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5037" y="1721253"/>
            <a:ext cx="4100205" cy="3086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71480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Спортивная деятельность</a:t>
            </a:r>
            <a:endParaRPr lang="ru-RU" i="1" spc="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IMG_00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9" y="3911182"/>
            <a:ext cx="3357586" cy="2518190"/>
          </a:xfrm>
          <a:prstGeom prst="rect">
            <a:avLst/>
          </a:prstGeom>
        </p:spPr>
      </p:pic>
      <p:pic>
        <p:nvPicPr>
          <p:cNvPr id="10" name="Рисунок 9" descr="рис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500174"/>
            <a:ext cx="3214710" cy="2409376"/>
          </a:xfrm>
          <a:prstGeom prst="rect">
            <a:avLst/>
          </a:prstGeom>
        </p:spPr>
      </p:pic>
      <p:pic>
        <p:nvPicPr>
          <p:cNvPr id="5" name="Рисунок 4" descr="SDC1182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78619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0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428736"/>
            <a:ext cx="4190998" cy="3143248"/>
          </a:xfrm>
          <a:prstGeom prst="rect">
            <a:avLst/>
          </a:prstGeom>
        </p:spPr>
      </p:pic>
      <p:pic>
        <p:nvPicPr>
          <p:cNvPr id="2" name="Рисунок 1" descr="Изображение 2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3" y="3196802"/>
            <a:ext cx="4214842" cy="3161131"/>
          </a:xfrm>
          <a:prstGeom prst="rect">
            <a:avLst/>
          </a:prstGeom>
        </p:spPr>
      </p:pic>
      <p:pic>
        <p:nvPicPr>
          <p:cNvPr id="3" name="Рисунок 2" descr="фото 0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00438"/>
            <a:ext cx="3452837" cy="2589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571480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Походы, физминутки,беседы о здоровом и активном</a:t>
            </a:r>
          </a:p>
          <a:p>
            <a:r>
              <a:rPr lang="ru-RU" i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образе жизни</a:t>
            </a:r>
            <a:endParaRPr lang="ru-RU" i="1" spc="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71480"/>
            <a:ext cx="838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all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Нравственное здоровье</a:t>
            </a:r>
            <a:endParaRPr lang="ru-RU" sz="4400" cap="all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IMG_00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786190"/>
            <a:ext cx="3619493" cy="271462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1785926"/>
            <a:ext cx="2189442" cy="2214554"/>
          </a:xfrm>
          <a:prstGeom prst="rect">
            <a:avLst/>
          </a:prstGeom>
        </p:spPr>
      </p:pic>
      <p:pic>
        <p:nvPicPr>
          <p:cNvPr id="11" name="Рисунок 10" descr="рис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714488"/>
            <a:ext cx="2150071" cy="2857496"/>
          </a:xfrm>
          <a:prstGeom prst="rect">
            <a:avLst/>
          </a:prstGeom>
        </p:spPr>
      </p:pic>
      <p:pic>
        <p:nvPicPr>
          <p:cNvPr id="12" name="Рисунок 11" descr="рис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1714488"/>
            <a:ext cx="3279254" cy="2428892"/>
          </a:xfrm>
          <a:prstGeom prst="rect">
            <a:avLst/>
          </a:prstGeom>
        </p:spPr>
      </p:pic>
      <p:pic>
        <p:nvPicPr>
          <p:cNvPr id="15" name="Рисунок 14" descr="IMG_004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821884"/>
            <a:ext cx="3571900" cy="26789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7422" y="1285860"/>
            <a:ext cx="47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Духовные ценности (традиции)</a:t>
            </a:r>
            <a:endParaRPr lang="ru-RU" i="1" spc="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107398"/>
            <a:ext cx="2738457" cy="20538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571480"/>
            <a:ext cx="7906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cap="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психическое здоровье</a:t>
            </a:r>
            <a:endParaRPr lang="ru-RU" sz="4400" cap="all" dirty="0">
              <a:ln>
                <a:solidFill>
                  <a:schemeClr val="accent6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3" name="Рисунок 2" descr="SDC120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3857652" cy="2893239"/>
          </a:xfrm>
          <a:prstGeom prst="rect">
            <a:avLst/>
          </a:prstGeom>
        </p:spPr>
      </p:pic>
      <p:pic>
        <p:nvPicPr>
          <p:cNvPr id="7" name="Рисунок 6" descr="DSC028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2000240"/>
            <a:ext cx="2928958" cy="2196719"/>
          </a:xfrm>
          <a:prstGeom prst="rect">
            <a:avLst/>
          </a:prstGeom>
        </p:spPr>
      </p:pic>
      <p:pic>
        <p:nvPicPr>
          <p:cNvPr id="4" name="Рисунок 3" descr="Изображение 23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857628"/>
            <a:ext cx="3524242" cy="2643182"/>
          </a:xfrm>
          <a:prstGeom prst="rect">
            <a:avLst/>
          </a:prstGeom>
        </p:spPr>
      </p:pic>
      <p:pic>
        <p:nvPicPr>
          <p:cNvPr id="8" name="Рисунок 7" descr="DSC0287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7" y="4143380"/>
            <a:ext cx="3143273" cy="2357454"/>
          </a:xfrm>
          <a:prstGeom prst="rect">
            <a:avLst/>
          </a:prstGeom>
        </p:spPr>
      </p:pic>
      <p:pic>
        <p:nvPicPr>
          <p:cNvPr id="9" name="Рисунок 8" descr="рис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878582"/>
            <a:ext cx="2286016" cy="219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1285860"/>
            <a:ext cx="822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pc="200" dirty="0" smtClean="0">
                <a:solidFill>
                  <a:schemeClr val="accent6">
                    <a:lumMod val="75000"/>
                  </a:schemeClr>
                </a:solidFill>
              </a:rPr>
              <a:t>Деятельность направленная на сплочение коллектива </a:t>
            </a:r>
          </a:p>
          <a:p>
            <a:pPr algn="ctr"/>
            <a:r>
              <a:rPr lang="ru-RU" sz="1600" i="1" spc="200" dirty="0" smtClean="0">
                <a:solidFill>
                  <a:schemeClr val="accent6">
                    <a:lumMod val="75000"/>
                  </a:schemeClr>
                </a:solidFill>
              </a:rPr>
              <a:t>и повышение ресурсов психологической адаптации личности</a:t>
            </a:r>
            <a:endParaRPr lang="ru-RU" sz="1600" i="1" spc="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347</TotalTime>
  <Words>198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РАБОТА   ПО  ФОРМИРОВАНИЮ КУЛЬТУРЫ  ЗДОРОВОГО  И  БЕЗОПАСНОГО ОБРАЗА  ЖИЗНИ в детском доме №3 г.Таганрога гр.4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 ПО  ФОРМИРОВАНИЮ КУЛЬТУРЫ  ЗДОРОВОГО  И  БЕЗОПАСНОГО ОБРАЗА  ЖИЗНИ</dc:title>
  <dc:creator>denisok</dc:creator>
  <cp:lastModifiedBy>sergey</cp:lastModifiedBy>
  <cp:revision>43</cp:revision>
  <dcterms:created xsi:type="dcterms:W3CDTF">2012-04-13T08:24:04Z</dcterms:created>
  <dcterms:modified xsi:type="dcterms:W3CDTF">2014-12-17T09:12:13Z</dcterms:modified>
</cp:coreProperties>
</file>