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01" r:id="rId3"/>
    <p:sldId id="300" r:id="rId4"/>
    <p:sldId id="302" r:id="rId5"/>
    <p:sldId id="308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3" r:id="rId27"/>
    <p:sldId id="304" r:id="rId28"/>
    <p:sldId id="305" r:id="rId29"/>
    <p:sldId id="306" r:id="rId30"/>
    <p:sldId id="307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1002"/>
    <a:srgbClr val="040E08"/>
    <a:srgbClr val="B92D14"/>
    <a:srgbClr val="35759D"/>
    <a:srgbClr val="35B19D"/>
    <a:srgbClr val="000000"/>
    <a:srgbClr val="FFFF00"/>
    <a:srgbClr val="491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8" autoAdjust="0"/>
    <p:restoredTop sz="95596" autoAdjust="0"/>
  </p:normalViewPr>
  <p:slideViewPr>
    <p:cSldViewPr>
      <p:cViewPr>
        <p:scale>
          <a:sx n="54" d="100"/>
          <a:sy n="54" d="100"/>
        </p:scale>
        <p:origin x="-2772" y="-12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B90BAC-5CA5-4A01-8694-5ED158169F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62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AE0B5-4807-4CA7-BCC1-7B5D125450C5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9200" y="4267200"/>
            <a:ext cx="4038600" cy="1096963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5638800"/>
            <a:ext cx="4038600" cy="10668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8500" y="228600"/>
            <a:ext cx="1943100" cy="6324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28600"/>
            <a:ext cx="5676900" cy="6324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2133600"/>
            <a:ext cx="3581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2133600"/>
            <a:ext cx="3581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228600"/>
            <a:ext cx="60198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133600"/>
            <a:ext cx="7315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2.wav"/><Relationship Id="rId7" Type="http://schemas.openxmlformats.org/officeDocument/2006/relationships/image" Target="../media/image21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0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2.wav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4.wav"/><Relationship Id="rId7" Type="http://schemas.openxmlformats.org/officeDocument/2006/relationships/image" Target="../media/image25.jpe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4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4.wav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6.wav"/><Relationship Id="rId7" Type="http://schemas.openxmlformats.org/officeDocument/2006/relationships/image" Target="../media/image27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6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8.wav"/><Relationship Id="rId7" Type="http://schemas.openxmlformats.org/officeDocument/2006/relationships/image" Target="../media/image29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8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8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0.wav"/><Relationship Id="rId7" Type="http://schemas.openxmlformats.org/officeDocument/2006/relationships/image" Target="../media/image31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0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0.wav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2.wav"/><Relationship Id="rId7" Type="http://schemas.openxmlformats.org/officeDocument/2006/relationships/image" Target="../media/image33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2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4.wav"/><Relationship Id="rId7" Type="http://schemas.openxmlformats.org/officeDocument/2006/relationships/image" Target="../media/image35.jpe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4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4.wav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6.wav"/><Relationship Id="rId7" Type="http://schemas.openxmlformats.org/officeDocument/2006/relationships/image" Target="../media/image37.jpe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6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6.wav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8.wav"/><Relationship Id="rId7" Type="http://schemas.openxmlformats.org/officeDocument/2006/relationships/image" Target="../media/image39.jpe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8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8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0.wav"/><Relationship Id="rId7" Type="http://schemas.openxmlformats.org/officeDocument/2006/relationships/image" Target="../media/image41.jpe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40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0.wav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2.wav"/><Relationship Id="rId7" Type="http://schemas.openxmlformats.org/officeDocument/2006/relationships/image" Target="../media/image44.jpe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3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2.wav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4.wav"/><Relationship Id="rId7" Type="http://schemas.openxmlformats.org/officeDocument/2006/relationships/image" Target="../media/image46.jpe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45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4.wav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6.wav"/><Relationship Id="rId7" Type="http://schemas.openxmlformats.org/officeDocument/2006/relationships/image" Target="../media/image48.jpe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47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6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8.wav"/><Relationship Id="rId7" Type="http://schemas.openxmlformats.org/officeDocument/2006/relationships/image" Target="../media/image51.jpe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50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8.wav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0.wav"/><Relationship Id="rId7" Type="http://schemas.openxmlformats.org/officeDocument/2006/relationships/image" Target="../media/image53.jpe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52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0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2.wav"/><Relationship Id="rId7" Type="http://schemas.openxmlformats.org/officeDocument/2006/relationships/image" Target="../media/image55.jpeg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54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2.wav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12" Type="http://schemas.openxmlformats.org/officeDocument/2006/relationships/image" Target="../media/image16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wav"/><Relationship Id="rId7" Type="http://schemas.openxmlformats.org/officeDocument/2006/relationships/image" Target="../media/image8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openxmlformats.org/officeDocument/2006/relationships/image" Target="../media/image11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8.wav"/><Relationship Id="rId7" Type="http://schemas.openxmlformats.org/officeDocument/2006/relationships/image" Target="../media/image15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0.wav"/><Relationship Id="rId7" Type="http://schemas.openxmlformats.org/officeDocument/2006/relationships/image" Target="../media/image18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g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0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67944" y="3356992"/>
            <a:ext cx="5076056" cy="2007171"/>
          </a:xfrm>
        </p:spPr>
        <p:txBody>
          <a:bodyPr/>
          <a:lstStyle/>
          <a:p>
            <a:r>
              <a:rPr lang="ru-RU" sz="3200" dirty="0" smtClean="0">
                <a:solidFill>
                  <a:srgbClr val="00B050"/>
                </a:solidFill>
              </a:rPr>
              <a:t>«Изучение  гитарных аккордов для начинающих»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1800" dirty="0" smtClean="0"/>
              <a:t>Журавлёв Александр Иванович – педагог дополнительного образования </a:t>
            </a:r>
            <a:endParaRPr lang="en-US" sz="18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404664"/>
            <a:ext cx="6667872" cy="887363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 – септаккорд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(D-7)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Аккорды + фото\accord_d7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492896"/>
            <a:ext cx="2088232" cy="2808312"/>
          </a:xfrm>
          <a:prstGeom prst="rect">
            <a:avLst/>
          </a:prstGeom>
          <a:noFill/>
        </p:spPr>
      </p:pic>
      <p:pic>
        <p:nvPicPr>
          <p:cNvPr id="6147" name="Picture 3" descr="D:\Аккорды + фото\accord_d7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2420888"/>
            <a:ext cx="4968552" cy="3600400"/>
          </a:xfrm>
          <a:prstGeom prst="rect">
            <a:avLst/>
          </a:prstGeom>
          <a:noFill/>
        </p:spPr>
      </p:pic>
      <p:pic>
        <p:nvPicPr>
          <p:cNvPr id="6" name="25 - ре 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43608" y="5661248"/>
            <a:ext cx="720080" cy="720080"/>
          </a:xfrm>
          <a:prstGeom prst="rect">
            <a:avLst/>
          </a:prstGeom>
        </p:spPr>
      </p:pic>
      <p:pic>
        <p:nvPicPr>
          <p:cNvPr id="8" name="ре 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051720" y="5661248"/>
            <a:ext cx="720080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25618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 – мажор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(E-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dur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Аккорды + фото\accord_e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564904"/>
            <a:ext cx="2160240" cy="2736304"/>
          </a:xfrm>
          <a:prstGeom prst="rect">
            <a:avLst/>
          </a:prstGeom>
          <a:noFill/>
        </p:spPr>
      </p:pic>
      <p:pic>
        <p:nvPicPr>
          <p:cNvPr id="7171" name="Picture 3" descr="D:\Аккорды + фото\accord_e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564904"/>
            <a:ext cx="4824536" cy="3672408"/>
          </a:xfrm>
          <a:prstGeom prst="rect">
            <a:avLst/>
          </a:prstGeom>
          <a:noFill/>
        </p:spPr>
      </p:pic>
      <p:pic>
        <p:nvPicPr>
          <p:cNvPr id="6" name="34 - ми маж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99592" y="5589240"/>
            <a:ext cx="720080" cy="720080"/>
          </a:xfrm>
          <a:prstGeom prst="rect">
            <a:avLst/>
          </a:prstGeom>
        </p:spPr>
      </p:pic>
      <p:pic>
        <p:nvPicPr>
          <p:cNvPr id="8" name="ми маж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051720" y="558924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60198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 – минор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(E-moll)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Аккорды + фото\accord_em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636912"/>
            <a:ext cx="2088232" cy="2808312"/>
          </a:xfrm>
          <a:prstGeom prst="rect">
            <a:avLst/>
          </a:prstGeom>
          <a:noFill/>
        </p:spPr>
      </p:pic>
      <p:pic>
        <p:nvPicPr>
          <p:cNvPr id="8195" name="Picture 3" descr="D:\Аккорды + фото\accord_em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564904"/>
            <a:ext cx="4824536" cy="3672408"/>
          </a:xfrm>
          <a:prstGeom prst="rect">
            <a:avLst/>
          </a:prstGeom>
          <a:noFill/>
        </p:spPr>
      </p:pic>
      <p:pic>
        <p:nvPicPr>
          <p:cNvPr id="5" name="17 - ми мин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99592" y="5661248"/>
            <a:ext cx="720080" cy="720080"/>
          </a:xfrm>
          <a:prstGeom prst="rect">
            <a:avLst/>
          </a:prstGeom>
        </p:spPr>
      </p:pic>
      <p:pic>
        <p:nvPicPr>
          <p:cNvPr id="6" name="ми мин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979712" y="5661248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184176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 – септаккорд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(E7)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Аккорды + фото\accord_e7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564904"/>
            <a:ext cx="2232248" cy="2880320"/>
          </a:xfrm>
          <a:prstGeom prst="rect">
            <a:avLst/>
          </a:prstGeom>
          <a:noFill/>
        </p:spPr>
      </p:pic>
      <p:pic>
        <p:nvPicPr>
          <p:cNvPr id="9219" name="Picture 3" descr="D:\Аккорды + фото\accord_e7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2564904"/>
            <a:ext cx="4680520" cy="3672408"/>
          </a:xfrm>
          <a:prstGeom prst="rect">
            <a:avLst/>
          </a:prstGeom>
          <a:noFill/>
        </p:spPr>
      </p:pic>
      <p:pic>
        <p:nvPicPr>
          <p:cNvPr id="6" name="26 - ми 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43608" y="5733256"/>
            <a:ext cx="720080" cy="720080"/>
          </a:xfrm>
          <a:prstGeom prst="rect">
            <a:avLst/>
          </a:prstGeom>
        </p:spPr>
      </p:pic>
      <p:pic>
        <p:nvPicPr>
          <p:cNvPr id="8" name="ми 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79712" y="5733256"/>
            <a:ext cx="792088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184176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 – мажор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(F-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dur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Аккорды + фото\accord_f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564904"/>
            <a:ext cx="2088232" cy="2808312"/>
          </a:xfrm>
          <a:prstGeom prst="rect">
            <a:avLst/>
          </a:prstGeom>
          <a:noFill/>
        </p:spPr>
      </p:pic>
      <p:pic>
        <p:nvPicPr>
          <p:cNvPr id="10243" name="Picture 3" descr="D:\Аккорды + фото\accord_f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493682"/>
            <a:ext cx="4824536" cy="3599614"/>
          </a:xfrm>
          <a:prstGeom prst="rect">
            <a:avLst/>
          </a:prstGeom>
          <a:noFill/>
        </p:spPr>
      </p:pic>
      <p:pic>
        <p:nvPicPr>
          <p:cNvPr id="6" name="35 - фа маж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71600" y="5661248"/>
            <a:ext cx="720080" cy="720080"/>
          </a:xfrm>
          <a:prstGeom prst="rect">
            <a:avLst/>
          </a:prstGeom>
        </p:spPr>
      </p:pic>
      <p:pic>
        <p:nvPicPr>
          <p:cNvPr id="8" name="фа маж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051720" y="5661248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25618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 – минор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(F-moll)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Аккорды + фото\accord_fm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564904"/>
            <a:ext cx="2160240" cy="2808312"/>
          </a:xfrm>
          <a:prstGeom prst="rect">
            <a:avLst/>
          </a:prstGeom>
          <a:noFill/>
        </p:spPr>
      </p:pic>
      <p:pic>
        <p:nvPicPr>
          <p:cNvPr id="11267" name="Picture 3" descr="D:\Аккорды + фото\accord_fm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564904"/>
            <a:ext cx="4680520" cy="3600400"/>
          </a:xfrm>
          <a:prstGeom prst="rect">
            <a:avLst/>
          </a:prstGeom>
          <a:noFill/>
        </p:spPr>
      </p:pic>
      <p:pic>
        <p:nvPicPr>
          <p:cNvPr id="5" name="18 - фа мин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99592" y="5733256"/>
            <a:ext cx="792088" cy="792088"/>
          </a:xfrm>
          <a:prstGeom prst="rect">
            <a:avLst/>
          </a:prstGeom>
        </p:spPr>
      </p:pic>
      <p:pic>
        <p:nvPicPr>
          <p:cNvPr id="6" name="фа мин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835696" y="5733256"/>
            <a:ext cx="79208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25618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 – септаккорд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(F7)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Аккорды + фото\accord_f7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420888"/>
            <a:ext cx="2088232" cy="2808312"/>
          </a:xfrm>
          <a:prstGeom prst="rect">
            <a:avLst/>
          </a:prstGeom>
          <a:noFill/>
        </p:spPr>
      </p:pic>
      <p:pic>
        <p:nvPicPr>
          <p:cNvPr id="12291" name="Picture 3" descr="D:\Аккорды + фото\accord_f7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2420888"/>
            <a:ext cx="4896544" cy="3816424"/>
          </a:xfrm>
          <a:prstGeom prst="rect">
            <a:avLst/>
          </a:prstGeom>
          <a:noFill/>
        </p:spPr>
      </p:pic>
      <p:pic>
        <p:nvPicPr>
          <p:cNvPr id="6" name="27 - фа 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71600" y="5517232"/>
            <a:ext cx="720080" cy="720080"/>
          </a:xfrm>
          <a:prstGeom prst="rect">
            <a:avLst/>
          </a:prstGeom>
        </p:spPr>
      </p:pic>
      <p:pic>
        <p:nvPicPr>
          <p:cNvPr id="8" name="фа 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79712" y="5517232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184176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Соль – мажор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(G-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dur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Аккорды + фото\accord_g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348880"/>
            <a:ext cx="1944216" cy="2952328"/>
          </a:xfrm>
          <a:prstGeom prst="rect">
            <a:avLst/>
          </a:prstGeom>
          <a:noFill/>
        </p:spPr>
      </p:pic>
      <p:pic>
        <p:nvPicPr>
          <p:cNvPr id="1027" name="Picture 3" descr="D:\Аккорды + фото\accord_g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331231"/>
            <a:ext cx="4968552" cy="3762065"/>
          </a:xfrm>
          <a:prstGeom prst="rect">
            <a:avLst/>
          </a:prstGeom>
          <a:noFill/>
        </p:spPr>
      </p:pic>
      <p:pic>
        <p:nvPicPr>
          <p:cNvPr id="6" name="36 - соль маж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71600" y="5733256"/>
            <a:ext cx="720080" cy="720080"/>
          </a:xfrm>
          <a:prstGeom prst="rect">
            <a:avLst/>
          </a:prstGeom>
        </p:spPr>
      </p:pic>
      <p:pic>
        <p:nvPicPr>
          <p:cNvPr id="8" name="соль маж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07704" y="5733256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25618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Соль – минор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(G-moll)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Аккорды + фото\accord_gm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420888"/>
            <a:ext cx="2088232" cy="3024336"/>
          </a:xfrm>
          <a:prstGeom prst="rect">
            <a:avLst/>
          </a:prstGeom>
          <a:noFill/>
        </p:spPr>
      </p:pic>
      <p:pic>
        <p:nvPicPr>
          <p:cNvPr id="2051" name="Picture 3" descr="D:\Аккорды + фото\accord_gm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2420888"/>
            <a:ext cx="4968552" cy="3816424"/>
          </a:xfrm>
          <a:prstGeom prst="rect">
            <a:avLst/>
          </a:prstGeom>
          <a:noFill/>
        </p:spPr>
      </p:pic>
      <p:pic>
        <p:nvPicPr>
          <p:cNvPr id="5" name="19 - соль мин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71600" y="5805264"/>
            <a:ext cx="648072" cy="648072"/>
          </a:xfrm>
          <a:prstGeom prst="rect">
            <a:avLst/>
          </a:prstGeom>
        </p:spPr>
      </p:pic>
      <p:pic>
        <p:nvPicPr>
          <p:cNvPr id="6" name="соль мин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123728" y="5805264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28600"/>
            <a:ext cx="6147792" cy="14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Соль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септаккорд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(G7)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Аккорды + фото\accord_g7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492896"/>
            <a:ext cx="2088232" cy="2808312"/>
          </a:xfrm>
          <a:prstGeom prst="rect">
            <a:avLst/>
          </a:prstGeom>
          <a:noFill/>
        </p:spPr>
      </p:pic>
      <p:pic>
        <p:nvPicPr>
          <p:cNvPr id="3075" name="Picture 3" descr="D:\Аккорды + фото\accord_g7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492896"/>
            <a:ext cx="5040560" cy="3672408"/>
          </a:xfrm>
          <a:prstGeom prst="rect">
            <a:avLst/>
          </a:prstGeom>
          <a:noFill/>
        </p:spPr>
      </p:pic>
      <p:pic>
        <p:nvPicPr>
          <p:cNvPr id="8" name="28 - соль 7.wav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7584" y="5733256"/>
            <a:ext cx="792088" cy="792088"/>
          </a:xfrm>
          <a:prstGeom prst="rect">
            <a:avLst/>
          </a:prstGeom>
        </p:spPr>
      </p:pic>
      <p:pic>
        <p:nvPicPr>
          <p:cNvPr id="9" name="соль 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07704" y="5733256"/>
            <a:ext cx="79208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060848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Прежде чем  изучить и начать играть легкие аккорды, нужно научиться “читать” «аппликатуры»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789040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«Аппликатура» – таблица из шести линий по горизонтали и шести линий по вертикали (струны). Вместе они образуют таблицу из пяти рядов. 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476672"/>
            <a:ext cx="6300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Приветствую Вас!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25618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Ля мажор (А-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dur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Аккорды + фото\accord_a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564904"/>
            <a:ext cx="1944216" cy="2808312"/>
          </a:xfrm>
          <a:prstGeom prst="rect">
            <a:avLst/>
          </a:prstGeom>
          <a:noFill/>
        </p:spPr>
      </p:pic>
      <p:pic>
        <p:nvPicPr>
          <p:cNvPr id="4099" name="Picture 3" descr="D:\Аккорды + фото\accord_a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492896"/>
            <a:ext cx="4968552" cy="3672408"/>
          </a:xfrm>
          <a:prstGeom prst="rect">
            <a:avLst/>
          </a:prstGeom>
          <a:noFill/>
        </p:spPr>
      </p:pic>
      <p:pic>
        <p:nvPicPr>
          <p:cNvPr id="6" name="37 - ля маж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99592" y="5733256"/>
            <a:ext cx="864096" cy="864096"/>
          </a:xfrm>
          <a:prstGeom prst="rect">
            <a:avLst/>
          </a:prstGeom>
        </p:spPr>
      </p:pic>
      <p:pic>
        <p:nvPicPr>
          <p:cNvPr id="8" name="ля маж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07704" y="5733256"/>
            <a:ext cx="864096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328192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Ля – минор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(A-moll)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Аккорды + фото\accord_am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492896"/>
            <a:ext cx="2088232" cy="2880320"/>
          </a:xfrm>
          <a:prstGeom prst="rect">
            <a:avLst/>
          </a:prstGeom>
          <a:noFill/>
        </p:spPr>
      </p:pic>
      <p:pic>
        <p:nvPicPr>
          <p:cNvPr id="5123" name="Picture 3" descr="D:\Аккорды + фото\accord_am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492896"/>
            <a:ext cx="4752528" cy="3672408"/>
          </a:xfrm>
          <a:prstGeom prst="rect">
            <a:avLst/>
          </a:prstGeom>
          <a:noFill/>
        </p:spPr>
      </p:pic>
      <p:pic>
        <p:nvPicPr>
          <p:cNvPr id="6" name="20 - ля мин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71600" y="5733256"/>
            <a:ext cx="720080" cy="720080"/>
          </a:xfrm>
          <a:prstGeom prst="rect">
            <a:avLst/>
          </a:prstGeom>
        </p:spPr>
      </p:pic>
      <p:pic>
        <p:nvPicPr>
          <p:cNvPr id="8" name="ля мин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79712" y="5733256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328192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Ля – септаккорд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(A7)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Аккорды + фото\accord_a7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348880"/>
            <a:ext cx="2016224" cy="2880320"/>
          </a:xfrm>
          <a:prstGeom prst="rect">
            <a:avLst/>
          </a:prstGeom>
          <a:noFill/>
        </p:spPr>
      </p:pic>
      <p:pic>
        <p:nvPicPr>
          <p:cNvPr id="6147" name="Picture 3" descr="D:\Аккорды + фото\accord_a7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2276872"/>
            <a:ext cx="4824536" cy="3816424"/>
          </a:xfrm>
          <a:prstGeom prst="rect">
            <a:avLst/>
          </a:prstGeom>
          <a:noFill/>
        </p:spPr>
      </p:pic>
      <p:pic>
        <p:nvPicPr>
          <p:cNvPr id="8" name="29 - ля 7.wav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71600" y="5632707"/>
            <a:ext cx="792088" cy="862786"/>
          </a:xfrm>
          <a:prstGeom prst="rect">
            <a:avLst/>
          </a:prstGeom>
        </p:spPr>
      </p:pic>
      <p:pic>
        <p:nvPicPr>
          <p:cNvPr id="9" name="ля 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339752" y="5661248"/>
            <a:ext cx="864096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256184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 мажор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(H-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dur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Аккорды + фото\accord_h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420888"/>
            <a:ext cx="2088232" cy="3024336"/>
          </a:xfrm>
          <a:prstGeom prst="rect">
            <a:avLst/>
          </a:prstGeom>
          <a:noFill/>
        </p:spPr>
      </p:pic>
      <p:pic>
        <p:nvPicPr>
          <p:cNvPr id="7171" name="Picture 3" descr="D:\Аккорды + фото\accord_h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2348880"/>
            <a:ext cx="4968552" cy="3816424"/>
          </a:xfrm>
          <a:prstGeom prst="rect">
            <a:avLst/>
          </a:prstGeom>
          <a:noFill/>
        </p:spPr>
      </p:pic>
      <p:pic>
        <p:nvPicPr>
          <p:cNvPr id="8" name="38 - си маж.wav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83568" y="5733256"/>
            <a:ext cx="792088" cy="792088"/>
          </a:xfrm>
          <a:prstGeom prst="rect">
            <a:avLst/>
          </a:prstGeom>
        </p:spPr>
      </p:pic>
      <p:pic>
        <p:nvPicPr>
          <p:cNvPr id="9" name="си б маж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79712" y="5733256"/>
            <a:ext cx="79208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184176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 – минор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(H-moll)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Аккорды + фото\accord_hm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2492896"/>
            <a:ext cx="2088232" cy="2952328"/>
          </a:xfrm>
          <a:prstGeom prst="rect">
            <a:avLst/>
          </a:prstGeom>
          <a:noFill/>
        </p:spPr>
      </p:pic>
      <p:pic>
        <p:nvPicPr>
          <p:cNvPr id="8195" name="Picture 3" descr="D:\Аккорды + фото\accord_hm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420888"/>
            <a:ext cx="4680520" cy="3744416"/>
          </a:xfrm>
          <a:prstGeom prst="rect">
            <a:avLst/>
          </a:prstGeom>
          <a:noFill/>
        </p:spPr>
      </p:pic>
      <p:pic>
        <p:nvPicPr>
          <p:cNvPr id="5" name="21 - си мин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43608" y="5661248"/>
            <a:ext cx="864096" cy="864096"/>
          </a:xfrm>
          <a:prstGeom prst="rect">
            <a:avLst/>
          </a:prstGeom>
        </p:spPr>
      </p:pic>
      <p:pic>
        <p:nvPicPr>
          <p:cNvPr id="6" name="си мин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123728" y="5661248"/>
            <a:ext cx="864096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25618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 – септаккорд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(H7)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Аккорды + фото\accord_h7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492896"/>
            <a:ext cx="2088232" cy="2664296"/>
          </a:xfrm>
          <a:prstGeom prst="rect">
            <a:avLst/>
          </a:prstGeom>
          <a:noFill/>
        </p:spPr>
      </p:pic>
      <p:pic>
        <p:nvPicPr>
          <p:cNvPr id="9219" name="Picture 3" descr="D:\Аккорды + фото\accord_h7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420888"/>
            <a:ext cx="4824536" cy="3744416"/>
          </a:xfrm>
          <a:prstGeom prst="rect">
            <a:avLst/>
          </a:prstGeom>
          <a:noFill/>
        </p:spPr>
      </p:pic>
      <p:pic>
        <p:nvPicPr>
          <p:cNvPr id="6" name="30 - си 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71600" y="5517232"/>
            <a:ext cx="792088" cy="792088"/>
          </a:xfrm>
          <a:prstGeom prst="rect">
            <a:avLst/>
          </a:prstGeom>
        </p:spPr>
      </p:pic>
      <p:pic>
        <p:nvPicPr>
          <p:cNvPr id="8" name="си 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195736" y="5517232"/>
            <a:ext cx="79208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Сыграй следующие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последавательности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аккордов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://play-info-guitar.ru/wp-content/uploads/2011/08/Tonalnost-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play-info-guitar.ru/wp-content/uploads/2011/08/Tonalnost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288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play-info-guitar.ru/wp-content/uploads/2011/08/Tonalnost-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772816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483768" y="260648"/>
            <a:ext cx="6318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 smtClean="0"/>
          </a:p>
          <a:p>
            <a:endParaRPr lang="ru-RU" sz="1800" dirty="0" smtClean="0"/>
          </a:p>
          <a:p>
            <a:r>
              <a:rPr lang="ru-RU" sz="1800" dirty="0" smtClean="0"/>
              <a:t> 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             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   E7                  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Изгиб гитары желтой ты обнимаешь нежно,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            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      G             C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Струна осколком эха пронзит тугую высь.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 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   A7    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   G7                       C          A7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Качнется купол неба - большой и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звездноснежный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    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        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               E7                F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здорово, что все мы здесь сегодня собрались!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    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 A7    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         G7                   C         A7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Качнется купол неба - большой и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звездноснежный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    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         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               E7              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здорово, что все мы здесь сегодня собрались!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18" name="Picture 14" descr="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221088"/>
            <a:ext cx="1047750" cy="1190625"/>
          </a:xfrm>
          <a:prstGeom prst="rect">
            <a:avLst/>
          </a:prstGeom>
          <a:noFill/>
        </p:spPr>
      </p:pic>
      <p:pic>
        <p:nvPicPr>
          <p:cNvPr id="47120" name="Picture 16" descr="D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221088"/>
            <a:ext cx="1047750" cy="1190625"/>
          </a:xfrm>
          <a:prstGeom prst="rect">
            <a:avLst/>
          </a:prstGeom>
          <a:noFill/>
        </p:spPr>
      </p:pic>
      <p:pic>
        <p:nvPicPr>
          <p:cNvPr id="47122" name="Picture 18" descr="E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221088"/>
            <a:ext cx="1047750" cy="1190625"/>
          </a:xfrm>
          <a:prstGeom prst="rect">
            <a:avLst/>
          </a:prstGeom>
          <a:noFill/>
        </p:spPr>
      </p:pic>
      <p:pic>
        <p:nvPicPr>
          <p:cNvPr id="47124" name="Picture 20" descr="G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4221088"/>
            <a:ext cx="1047750" cy="1190625"/>
          </a:xfrm>
          <a:prstGeom prst="rect">
            <a:avLst/>
          </a:prstGeom>
          <a:noFill/>
        </p:spPr>
      </p:pic>
      <p:pic>
        <p:nvPicPr>
          <p:cNvPr id="47126" name="Picture 22" descr="C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5445224"/>
            <a:ext cx="1047750" cy="1190625"/>
          </a:xfrm>
          <a:prstGeom prst="rect">
            <a:avLst/>
          </a:prstGeom>
          <a:noFill/>
        </p:spPr>
      </p:pic>
      <p:pic>
        <p:nvPicPr>
          <p:cNvPr id="47128" name="Picture 24" descr="A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5445224"/>
            <a:ext cx="1047750" cy="1190625"/>
          </a:xfrm>
          <a:prstGeom prst="rect">
            <a:avLst/>
          </a:prstGeom>
          <a:noFill/>
        </p:spPr>
      </p:pic>
      <p:pic>
        <p:nvPicPr>
          <p:cNvPr id="47130" name="Picture 26" descr="F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5445224"/>
            <a:ext cx="1047750" cy="1190625"/>
          </a:xfrm>
          <a:prstGeom prst="rect">
            <a:avLst/>
          </a:prstGeom>
          <a:noFill/>
        </p:spPr>
      </p:pic>
      <p:pic>
        <p:nvPicPr>
          <p:cNvPr id="47132" name="Picture 28" descr="Gm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44208" y="5445224"/>
            <a:ext cx="1047750" cy="1190625"/>
          </a:xfrm>
          <a:prstGeom prst="rect">
            <a:avLst/>
          </a:prstGeom>
          <a:noFill/>
        </p:spPr>
      </p:pic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1699643" y="255657"/>
            <a:ext cx="7444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A1002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Сыграй песню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A100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A1002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Как здорово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A100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A1002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  по данным аккордам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Изгиб гитар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172400" y="6021288"/>
            <a:ext cx="388491" cy="388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28600"/>
            <a:ext cx="6003776" cy="1688232"/>
          </a:xfrm>
        </p:spPr>
        <p:txBody>
          <a:bodyPr/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Обозначения: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200" y="1916832"/>
            <a:ext cx="7315200" cy="463636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Цифрами сбоку обозначены лады:1,2,3,4,5;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Латинскими буквами обозначены названия звучащих  на струнах нот: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C,D,E,F,G,A,H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т.д.;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 – обозначен верх грифа;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(вверху) – открытая струна;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(вверху) – первая струна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>
                <a:solidFill>
                  <a:schemeClr val="bg2">
                    <a:lumMod val="75000"/>
                  </a:schemeClr>
                </a:solidFill>
              </a:rPr>
              <a:t>Спасибо за внимание!</a:t>
            </a:r>
            <a:endParaRPr lang="ru-RU" sz="4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4294967295"/>
          </p:nvPr>
        </p:nvSpPr>
        <p:spPr>
          <a:xfrm>
            <a:off x="827584" y="2133600"/>
            <a:ext cx="8316416" cy="4419600"/>
          </a:xfrm>
        </p:spPr>
        <p:txBody>
          <a:bodyPr/>
          <a:lstStyle/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слайдах даны основные аккорды в таблице и на фотографии показано, как взять их на гитаре.</a:t>
            </a:r>
          </a:p>
          <a:p>
            <a:pPr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Также можно послушать, как звучит данный аккорд.</a:t>
            </a:r>
          </a:p>
          <a:p>
            <a:pPr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Итак, удачи!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476672"/>
            <a:ext cx="58326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 – мажор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(C-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dur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400" dirty="0"/>
          </a:p>
        </p:txBody>
      </p:sp>
      <p:pic>
        <p:nvPicPr>
          <p:cNvPr id="3" name="Picture 7" descr="D:\Аккорды + фото\accord_c_x2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2348880"/>
            <a:ext cx="4824536" cy="3888432"/>
          </a:xfrm>
          <a:prstGeom prst="rect">
            <a:avLst/>
          </a:prstGeom>
          <a:noFill/>
        </p:spPr>
      </p:pic>
      <p:pic>
        <p:nvPicPr>
          <p:cNvPr id="4" name="Picture 6" descr="D:\Аккорды + фото\accord_c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2420888"/>
            <a:ext cx="2232248" cy="2952328"/>
          </a:xfrm>
          <a:prstGeom prst="rect">
            <a:avLst/>
          </a:prstGeom>
          <a:noFill/>
        </p:spPr>
      </p:pic>
      <p:pic>
        <p:nvPicPr>
          <p:cNvPr id="5" name="32 - до маж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7584" y="5661248"/>
            <a:ext cx="864096" cy="936104"/>
          </a:xfrm>
          <a:prstGeom prst="rect">
            <a:avLst/>
          </a:prstGeom>
        </p:spPr>
      </p:pic>
      <p:pic>
        <p:nvPicPr>
          <p:cNvPr id="6" name="до маж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835696" y="5661248"/>
            <a:ext cx="792088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019800" cy="111216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До – минор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(C-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dur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9746" name="Picture 2" descr="D:\Аккорды + фото\accord_cm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55576" y="2420888"/>
            <a:ext cx="2160240" cy="2952328"/>
          </a:xfrm>
          <a:prstGeom prst="rect">
            <a:avLst/>
          </a:prstGeom>
          <a:noFill/>
        </p:spPr>
      </p:pic>
      <p:pic>
        <p:nvPicPr>
          <p:cNvPr id="159747" name="Picture 3" descr="D:\Аккорды + фото\accord_cm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563888" y="2348880"/>
            <a:ext cx="4896544" cy="3888432"/>
          </a:xfrm>
          <a:prstGeom prst="rect">
            <a:avLst/>
          </a:prstGeom>
          <a:noFill/>
        </p:spPr>
      </p:pic>
      <p:pic>
        <p:nvPicPr>
          <p:cNvPr id="6" name="15 - до мин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99592" y="5661248"/>
            <a:ext cx="792088" cy="864096"/>
          </a:xfrm>
          <a:prstGeom prst="rect">
            <a:avLst/>
          </a:prstGeom>
        </p:spPr>
      </p:pic>
      <p:pic>
        <p:nvPicPr>
          <p:cNvPr id="7" name="до мин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835696" y="5661248"/>
            <a:ext cx="792088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548680"/>
            <a:ext cx="6019800" cy="79208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До – септаккорд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(C7)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Аккорды + фото\accord_c7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420888"/>
            <a:ext cx="4896544" cy="3744416"/>
          </a:xfrm>
          <a:prstGeom prst="rect">
            <a:avLst/>
          </a:prstGeom>
          <a:noFill/>
        </p:spPr>
      </p:pic>
      <p:pic>
        <p:nvPicPr>
          <p:cNvPr id="3075" name="Picture 3" descr="D:\Аккорды + фото\accord_c7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2420888"/>
            <a:ext cx="2376264" cy="3096344"/>
          </a:xfrm>
          <a:prstGeom prst="rect">
            <a:avLst/>
          </a:prstGeom>
          <a:noFill/>
        </p:spPr>
      </p:pic>
      <p:pic>
        <p:nvPicPr>
          <p:cNvPr id="7" name="24 - до 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71600" y="5733256"/>
            <a:ext cx="864096" cy="936104"/>
          </a:xfrm>
          <a:prstGeom prst="rect">
            <a:avLst/>
          </a:prstGeom>
        </p:spPr>
      </p:pic>
      <p:pic>
        <p:nvPicPr>
          <p:cNvPr id="8" name="до 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 flipV="1">
            <a:off x="1835696" y="5661248"/>
            <a:ext cx="864096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404664"/>
            <a:ext cx="60198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Ре – мажор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(D-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dur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Аккорды + фото\accord_d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420888"/>
            <a:ext cx="2160240" cy="2592288"/>
          </a:xfrm>
          <a:prstGeom prst="rect">
            <a:avLst/>
          </a:prstGeom>
          <a:noFill/>
        </p:spPr>
      </p:pic>
      <p:pic>
        <p:nvPicPr>
          <p:cNvPr id="4099" name="Picture 3" descr="D:\Аккорды + фото\accord_d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439532"/>
            <a:ext cx="5184576" cy="3869788"/>
          </a:xfrm>
          <a:prstGeom prst="rect">
            <a:avLst/>
          </a:prstGeom>
          <a:noFill/>
        </p:spPr>
      </p:pic>
      <p:pic>
        <p:nvPicPr>
          <p:cNvPr id="6" name="33 - ре маж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7584" y="5589240"/>
            <a:ext cx="792088" cy="792088"/>
          </a:xfrm>
          <a:prstGeom prst="rect">
            <a:avLst/>
          </a:prstGeom>
        </p:spPr>
      </p:pic>
      <p:pic>
        <p:nvPicPr>
          <p:cNvPr id="8" name="ре маж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07704" y="5589240"/>
            <a:ext cx="720080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620688"/>
            <a:ext cx="6019800" cy="72008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Ре – минор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(D-moll)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Аккорды + фото\accord_dm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420888"/>
            <a:ext cx="2160240" cy="2664296"/>
          </a:xfrm>
          <a:prstGeom prst="rect">
            <a:avLst/>
          </a:prstGeom>
          <a:noFill/>
        </p:spPr>
      </p:pic>
      <p:pic>
        <p:nvPicPr>
          <p:cNvPr id="5123" name="Picture 3" descr="D:\Аккорды + фото\accord_dm_x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348880"/>
            <a:ext cx="4896544" cy="3888432"/>
          </a:xfrm>
          <a:prstGeom prst="rect">
            <a:avLst/>
          </a:prstGeom>
          <a:noFill/>
        </p:spPr>
      </p:pic>
      <p:pic>
        <p:nvPicPr>
          <p:cNvPr id="5" name="16 - ре мин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99592" y="5445224"/>
            <a:ext cx="792088" cy="792088"/>
          </a:xfrm>
          <a:prstGeom prst="rect">
            <a:avLst/>
          </a:prstGeom>
        </p:spPr>
      </p:pic>
      <p:pic>
        <p:nvPicPr>
          <p:cNvPr id="6" name="ре мин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79712" y="5445224"/>
            <a:ext cx="79208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itara">
  <a:themeElements>
    <a:clrScheme name="powerpoint-template-24 6">
      <a:dk1>
        <a:srgbClr val="4D4D4D"/>
      </a:dk1>
      <a:lt1>
        <a:srgbClr val="FFFFFF"/>
      </a:lt1>
      <a:dk2>
        <a:srgbClr val="4D4D4D"/>
      </a:dk2>
      <a:lt2>
        <a:srgbClr val="C75F06"/>
      </a:lt2>
      <a:accent1>
        <a:srgbClr val="E07D06"/>
      </a:accent1>
      <a:accent2>
        <a:srgbClr val="F2A016"/>
      </a:accent2>
      <a:accent3>
        <a:srgbClr val="FFFFFF"/>
      </a:accent3>
      <a:accent4>
        <a:srgbClr val="404040"/>
      </a:accent4>
      <a:accent5>
        <a:srgbClr val="EDBFAA"/>
      </a:accent5>
      <a:accent6>
        <a:srgbClr val="DB9113"/>
      </a:accent6>
      <a:hlink>
        <a:srgbClr val="F7C91C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965300"/>
        </a:lt2>
        <a:accent1>
          <a:srgbClr val="AC6000"/>
        </a:accent1>
        <a:accent2>
          <a:srgbClr val="C96409"/>
        </a:accent2>
        <a:accent3>
          <a:srgbClr val="FFFFFF"/>
        </a:accent3>
        <a:accent4>
          <a:srgbClr val="404040"/>
        </a:accent4>
        <a:accent5>
          <a:srgbClr val="D2B6AA"/>
        </a:accent5>
        <a:accent6>
          <a:srgbClr val="B65A07"/>
        </a:accent6>
        <a:hlink>
          <a:srgbClr val="C67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A56F03"/>
        </a:lt2>
        <a:accent1>
          <a:srgbClr val="D29100"/>
        </a:accent1>
        <a:accent2>
          <a:srgbClr val="DAA507"/>
        </a:accent2>
        <a:accent3>
          <a:srgbClr val="FFFFFF"/>
        </a:accent3>
        <a:accent4>
          <a:srgbClr val="404040"/>
        </a:accent4>
        <a:accent5>
          <a:srgbClr val="E5C7AA"/>
        </a:accent5>
        <a:accent6>
          <a:srgbClr val="C59506"/>
        </a:accent6>
        <a:hlink>
          <a:srgbClr val="1C1B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F26E20"/>
        </a:lt2>
        <a:accent1>
          <a:srgbClr val="F39519"/>
        </a:accent1>
        <a:accent2>
          <a:srgbClr val="F3B314"/>
        </a:accent2>
        <a:accent3>
          <a:srgbClr val="FFFFFF"/>
        </a:accent3>
        <a:accent4>
          <a:srgbClr val="404040"/>
        </a:accent4>
        <a:accent5>
          <a:srgbClr val="F8C8AB"/>
        </a:accent5>
        <a:accent6>
          <a:srgbClr val="DCA211"/>
        </a:accent6>
        <a:hlink>
          <a:srgbClr val="0060A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000000"/>
        </a:dk1>
        <a:lt1>
          <a:srgbClr val="FFFFFF"/>
        </a:lt1>
        <a:dk2>
          <a:srgbClr val="4D4D4D"/>
        </a:dk2>
        <a:lt2>
          <a:srgbClr val="F26E20"/>
        </a:lt2>
        <a:accent1>
          <a:srgbClr val="F39519"/>
        </a:accent1>
        <a:accent2>
          <a:srgbClr val="F3B314"/>
        </a:accent2>
        <a:accent3>
          <a:srgbClr val="FFFFFF"/>
        </a:accent3>
        <a:accent4>
          <a:srgbClr val="000000"/>
        </a:accent4>
        <a:accent5>
          <a:srgbClr val="F8C8AB"/>
        </a:accent5>
        <a:accent6>
          <a:srgbClr val="DCA211"/>
        </a:accent6>
        <a:hlink>
          <a:srgbClr val="0060A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Gitara</Template>
  <TotalTime>320</TotalTime>
  <Words>288</Words>
  <Application>Microsoft Office PowerPoint</Application>
  <PresentationFormat>Экран (4:3)</PresentationFormat>
  <Paragraphs>53</Paragraphs>
  <Slides>30</Slides>
  <Notes>1</Notes>
  <HiddenSlides>0</HiddenSlides>
  <MMClips>43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Gitara</vt:lpstr>
      <vt:lpstr>«Изучение  гитарных аккордов для начинающих»</vt:lpstr>
      <vt:lpstr>Презентация PowerPoint</vt:lpstr>
      <vt:lpstr>    Обозначения:</vt:lpstr>
      <vt:lpstr>Презентация PowerPoint</vt:lpstr>
      <vt:lpstr>Презентация PowerPoint</vt:lpstr>
      <vt:lpstr>  До – минор (C-dur)</vt:lpstr>
      <vt:lpstr> До – септаккорд (C7)</vt:lpstr>
      <vt:lpstr> Ре – мажор (D-dur)</vt:lpstr>
      <vt:lpstr>   Ре – минор (D-moll)</vt:lpstr>
      <vt:lpstr>Ре – септаккорд (D-7)</vt:lpstr>
      <vt:lpstr>Ми – мажор (E-dur)</vt:lpstr>
      <vt:lpstr>Ми – минор (E-moll)</vt:lpstr>
      <vt:lpstr>Ми – септаккорд (E7)</vt:lpstr>
      <vt:lpstr>Фа – мажор (F-dur)</vt:lpstr>
      <vt:lpstr>Фа – минор (F-moll)</vt:lpstr>
      <vt:lpstr>Фа – септаккорд (F7)</vt:lpstr>
      <vt:lpstr>Соль – мажор (G-dur)</vt:lpstr>
      <vt:lpstr>Соль – минор (G-moll)</vt:lpstr>
      <vt:lpstr>Соль - септаккорд (G7)</vt:lpstr>
      <vt:lpstr>Ля мажор (А-dur)</vt:lpstr>
      <vt:lpstr>Ля – минор (A-moll)</vt:lpstr>
      <vt:lpstr>Ля – септаккорд (A7)</vt:lpstr>
      <vt:lpstr>   Си мажор (H-dur)</vt:lpstr>
      <vt:lpstr>  Си – минор (H-moll)</vt:lpstr>
      <vt:lpstr>Си – септаккорд (H7)</vt:lpstr>
      <vt:lpstr>Сыграй следующие последавательности аккордов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гитарных аккордов для начинающих</dc:title>
  <dc:subject>Гитара</dc:subject>
  <dc:creator>Александр</dc:creator>
  <dc:description>Оптимизация - http://propowerpoint.ru - Бесплатные шаблоны для презентаций. Полезные советы и уроки  PowerPoint .</dc:description>
  <cp:lastModifiedBy>RePack by Diakov</cp:lastModifiedBy>
  <cp:revision>33</cp:revision>
  <dcterms:created xsi:type="dcterms:W3CDTF">2016-01-07T19:11:09Z</dcterms:created>
  <dcterms:modified xsi:type="dcterms:W3CDTF">2016-04-13T03:47:57Z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00080022040000000000010243100207f8000400038000</vt:lpwstr>
  </property>
</Properties>
</file>