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1" r:id="rId3"/>
    <p:sldId id="263" r:id="rId4"/>
    <p:sldId id="278" r:id="rId5"/>
    <p:sldId id="280" r:id="rId6"/>
    <p:sldId id="257" r:id="rId7"/>
    <p:sldId id="259" r:id="rId8"/>
    <p:sldId id="262" r:id="rId9"/>
    <p:sldId id="270" r:id="rId10"/>
    <p:sldId id="279" r:id="rId11"/>
    <p:sldId id="264" r:id="rId12"/>
    <p:sldId id="265" r:id="rId13"/>
    <p:sldId id="258" r:id="rId14"/>
    <p:sldId id="271" r:id="rId15"/>
    <p:sldId id="266" r:id="rId16"/>
    <p:sldId id="267" r:id="rId17"/>
    <p:sldId id="268" r:id="rId18"/>
    <p:sldId id="272" r:id="rId19"/>
    <p:sldId id="273" r:id="rId20"/>
    <p:sldId id="274" r:id="rId21"/>
    <p:sldId id="275" r:id="rId22"/>
    <p:sldId id="281" r:id="rId23"/>
    <p:sldId id="282" r:id="rId24"/>
    <p:sldId id="269" r:id="rId25"/>
    <p:sldId id="260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4070" autoAdjust="0"/>
    <p:restoredTop sz="94660"/>
  </p:normalViewPr>
  <p:slideViewPr>
    <p:cSldViewPr>
      <p:cViewPr>
        <p:scale>
          <a:sx n="50" d="100"/>
          <a:sy n="50" d="100"/>
        </p:scale>
        <p:origin x="-912" y="-33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численость, %</c:v>
                </c:pt>
              </c:strCache>
            </c:strRef>
          </c:tx>
          <c:explosion val="24"/>
          <c:dLbls>
            <c:dLbl>
              <c:idx val="1"/>
              <c:layout>
                <c:manualLayout>
                  <c:x val="-3.9425757963908632E-2"/>
                  <c:y val="0.1214351425942962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6.1709882030465693E-2"/>
                  <c:y val="1.839926402943883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20741377015795417"/>
                  <c:y val="0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русские</c:v>
                </c:pt>
                <c:pt idx="1">
                  <c:v>украинцы</c:v>
                </c:pt>
                <c:pt idx="2">
                  <c:v>армяне</c:v>
                </c:pt>
                <c:pt idx="3">
                  <c:v>другие народности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89.3</c:v>
                </c:pt>
                <c:pt idx="1">
                  <c:v>2.5</c:v>
                </c:pt>
                <c:pt idx="2">
                  <c:v>0.6000000000000002</c:v>
                </c:pt>
                <c:pt idx="3">
                  <c:v>7.6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23.02.2016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23.02.2016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23.02.2016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23.02.2016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1900" TargetMode="External"/><Relationship Id="rId3" Type="http://schemas.openxmlformats.org/officeDocument/2006/relationships/hyperlink" Target="https://ru.wikipedia.org/wiki/%D0%A0%D1%83%D1%81%D1%81%D0%BA%D0%B0%D1%8F_%D0%BB%D0%B8%D1%82%D0%B5%D1%80%D0%B0%D1%82%D1%83%D1%80%D0%B0" TargetMode="External"/><Relationship Id="rId7" Type="http://schemas.openxmlformats.org/officeDocument/2006/relationships/hyperlink" Target="https://ru.wikipedia.org/wiki/%D0%9F%D0%B5%D1%82%D0%B5%D1%80%D0%B1%D1%83%D1%80%D0%B3%D1%81%D0%BA%D0%B0%D1%8F_%D0%B0%D0%BA%D0%B0%D0%B4%D0%B5%D0%BC%D0%B8%D1%8F_%D0%BD%D0%B0%D1%83%D0%BA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90%D0%BA%D0%B0%D0%B4%D0%B5%D0%BC%D0%B8%D0%BA" TargetMode="External"/><Relationship Id="rId5" Type="http://schemas.openxmlformats.org/officeDocument/2006/relationships/hyperlink" Target="https://ru.wikipedia.org/wiki/%D0%92%D1%80%D0%B0%D1%87" TargetMode="External"/><Relationship Id="rId10" Type="http://schemas.openxmlformats.org/officeDocument/2006/relationships/hyperlink" Target="https://ru.wikipedia.org/wiki/%D0%94%D1%80%D0%B0%D0%BC%D0%B0%D1%82%D1%83%D1%80%D0%B3" TargetMode="External"/><Relationship Id="rId4" Type="http://schemas.openxmlformats.org/officeDocument/2006/relationships/hyperlink" Target="https://ru.wikipedia.org/wiki/%D0%9F%D0%B8%D1%81%D0%B0%D1%82%D0%B5%D0%BB%D1%8C" TargetMode="External"/><Relationship Id="rId9" Type="http://schemas.openxmlformats.org/officeDocument/2006/relationships/hyperlink" Target="https://ru.wikipedia.org/wiki/1902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3%D0%B5%D1%80%D0%BE%D0%B9_%D0%A1%D0%BE%D1%86%D0%B8%D0%B0%D0%BB%D0%B8%D1%81%D1%82%D0%B8%D1%87%D0%B5%D1%81%D0%BA%D0%BE%D0%B3%D0%BE_%D0%A2%D1%80%D1%83%D0%B4%D0%B0" TargetMode="External"/><Relationship Id="rId3" Type="http://schemas.openxmlformats.org/officeDocument/2006/relationships/hyperlink" Target="https://ru.wikipedia.org/wiki/%D0%9D%D0%BE%D0%B1%D0%B5%D0%BB%D0%B5%D0%B2%D1%81%D0%BA%D0%B0%D1%8F_%D0%BF%D1%80%D0%B5%D0%BC%D0%B8%D1%8F_%D0%BF%D0%BE_%D0%BB%D0%B8%D1%82%D0%B5%D1%80%D0%B0%D1%82%D1%83%D1%80%D0%B5" TargetMode="External"/><Relationship Id="rId7" Type="http://schemas.openxmlformats.org/officeDocument/2006/relationships/hyperlink" Target="https://ru.wikipedia.org/wiki/1939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90%D0%9D_%D0%A1%D0%A1%D0%A1%D0%A0" TargetMode="External"/><Relationship Id="rId11" Type="http://schemas.openxmlformats.org/officeDocument/2006/relationships/hyperlink" Target="https://ru.wikipedia.org/wiki/%D0%9F%D0%BE%D0%BB%D0%BA%D0%BE%D0%B2%D0%BD%D0%B8%D0%BA" TargetMode="External"/><Relationship Id="rId5" Type="http://schemas.openxmlformats.org/officeDocument/2006/relationships/hyperlink" Target="https://ru.wikipedia.org/wiki/%D0%90%D0%BA%D0%B0%D0%B4%D0%B5%D0%BC%D0%B8%D0%BA" TargetMode="External"/><Relationship Id="rId10" Type="http://schemas.openxmlformats.org/officeDocument/2006/relationships/hyperlink" Target="https://ru.wikipedia.org/wiki/1980" TargetMode="External"/><Relationship Id="rId4" Type="http://schemas.openxmlformats.org/officeDocument/2006/relationships/hyperlink" Target="https://ru.wikipedia.org/wiki/1965_%D0%B3%D0%BE%D0%B4" TargetMode="External"/><Relationship Id="rId9" Type="http://schemas.openxmlformats.org/officeDocument/2006/relationships/hyperlink" Target="https://ru.wikipedia.org/wiki/1967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1%D1%82%D0%B0%D0%BB%D0%B8%D0%BD%D1%81%D0%BA%D0%B0%D1%8F_%D0%BF%D1%80%D0%B5%D0%BC%D0%B8%D1%8F" TargetMode="External"/><Relationship Id="rId7" Type="http://schemas.openxmlformats.org/officeDocument/2006/relationships/image" Target="../media/image23.jpeg"/><Relationship Id="rId2" Type="http://schemas.openxmlformats.org/officeDocument/2006/relationships/hyperlink" Target="https://ru.wikipedia.org/wiki/%D0%9F%D0%B8%D1%81%D0%B0%D1%82%D0%B5%D0%BB%D1%8C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1920_%D0%B3%D0%BE%D0%B4" TargetMode="External"/><Relationship Id="rId5" Type="http://schemas.openxmlformats.org/officeDocument/2006/relationships/hyperlink" Target="https://ru.wikipedia.org/wiki/%D0%A0%D0%9A%D0%9F(%D0%B1)" TargetMode="External"/><Relationship Id="rId4" Type="http://schemas.openxmlformats.org/officeDocument/2006/relationships/hyperlink" Target="https://ru.wikipedia.org/wiki/1950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0%D0%BA%D1%82%D1%80%D0%B8%D1%81%D0%B0" TargetMode="External"/><Relationship Id="rId3" Type="http://schemas.openxmlformats.org/officeDocument/2006/relationships/hyperlink" Target="https://ru.wikipedia.org/wiki/1896_%D0%B3%D0%BE%D0%B4" TargetMode="External"/><Relationship Id="rId7" Type="http://schemas.openxmlformats.org/officeDocument/2006/relationships/hyperlink" Target="https://ru.wikipedia.org/wiki/%D0%9C%D0%BE%D1%81%D0%BA%D0%B2%D0%B0" TargetMode="External"/><Relationship Id="rId2" Type="http://schemas.openxmlformats.org/officeDocument/2006/relationships/hyperlink" Target="https://ru.wikipedia.org/wiki/27_%D0%B0%D0%B2%D0%B3%D1%83%D1%81%D1%82%D0%B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1984_%D0%B3%D0%BE%D0%B4" TargetMode="External"/><Relationship Id="rId5" Type="http://schemas.openxmlformats.org/officeDocument/2006/relationships/hyperlink" Target="https://ru.wikipedia.org/wiki/19_%D0%B8%D1%8E%D0%BB%D1%8F" TargetMode="External"/><Relationship Id="rId10" Type="http://schemas.openxmlformats.org/officeDocument/2006/relationships/image" Target="../media/image24.png"/><Relationship Id="rId4" Type="http://schemas.openxmlformats.org/officeDocument/2006/relationships/hyperlink" Target="https://ru.wikipedia.org/wiki/%D0%A2%D0%B0%D0%B3%D0%B0%D0%BD%D1%80%D0%BE%D0%B3" TargetMode="External"/><Relationship Id="rId9" Type="http://schemas.openxmlformats.org/officeDocument/2006/relationships/hyperlink" Target="https://ru.wikipedia.org/wiki/XX_%D0%B2%D0%B5%D0%BA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hyperlink" Target="https://ru.wikipedia.org/wiki/1961_%D0%B3%D0%BE%D0%B4" TargetMode="External"/><Relationship Id="rId7" Type="http://schemas.openxmlformats.org/officeDocument/2006/relationships/hyperlink" Target="https://ru.wikipedia.org/wiki/2011" TargetMode="External"/><Relationship Id="rId2" Type="http://schemas.openxmlformats.org/officeDocument/2006/relationships/hyperlink" Target="https://ru.wikipedia.org/wiki/11_%D1%81%D0%B5%D0%BD%D1%82%D1%8F%D0%B1%D1%80%D1%8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9D%D0%B0%D1%80%D0%BE%D0%B4%D0%BD%D1%8B%D0%B9_%D0%B0%D1%80%D1%82%D0%B8%D1%81%D1%82_%D0%A0%D0%BE%D1%81%D1%81%D0%B8%D0%B8" TargetMode="External"/><Relationship Id="rId5" Type="http://schemas.openxmlformats.org/officeDocument/2006/relationships/hyperlink" Target="https://ru.wikipedia.org/wiki/%D0%A0%D0%BE%D1%81%D1%81%D0%B8%D1%8F" TargetMode="External"/><Relationship Id="rId4" Type="http://schemas.openxmlformats.org/officeDocument/2006/relationships/hyperlink" Target="https://ru.wikipedia.org/wiki/%D0%A2%D0%B0%D0%B3%D0%B0%D0%BD%D1%80%D0%BE%D0%B3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80729"/>
            <a:ext cx="7772400" cy="2232247"/>
          </a:xfrm>
        </p:spPr>
        <p:txBody>
          <a:bodyPr>
            <a:normAutofit/>
          </a:bodyPr>
          <a:lstStyle/>
          <a:p>
            <a:r>
              <a:rPr lang="ru-RU" dirty="0" smtClean="0"/>
              <a:t>Ростовская область</a:t>
            </a:r>
            <a:br>
              <a:rPr lang="ru-RU" dirty="0" smtClean="0"/>
            </a:br>
            <a:r>
              <a:rPr lang="ru-RU" dirty="0" smtClean="0"/>
              <a:t> – наша малая Родина. </a:t>
            </a:r>
            <a:br>
              <a:rPr lang="ru-RU" dirty="0" smtClean="0"/>
            </a:br>
            <a:r>
              <a:rPr lang="ru-RU" dirty="0" smtClean="0"/>
              <a:t>Любим! Ценим! Гордимся!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</a:t>
            </a:r>
          </a:p>
          <a:p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Разувайлова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Наталья Ивановна,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1 группы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Ростовская область – один из крупнейших на юге России центров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00231"/>
            <a:ext cx="3878714" cy="19168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76" y="1718098"/>
            <a:ext cx="3240360" cy="21662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http://img-fotki.yandex.ru/get/4510/estu-bona.37/0_44ab1_faa835aa_X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" t="8756" r="-62" b="6218"/>
          <a:stretch/>
        </p:blipFill>
        <p:spPr bwMode="auto">
          <a:xfrm>
            <a:off x="605445" y="4022406"/>
            <a:ext cx="3815585" cy="24761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ttp://s00.yaplakal.com/pics/pics_preview/6/2/6/37976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973382"/>
            <a:ext cx="3888432" cy="25153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78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Танаис – историческое наследие </a:t>
            </a:r>
            <a:endParaRPr lang="ru-RU" dirty="0"/>
          </a:p>
        </p:txBody>
      </p:sp>
      <p:pic>
        <p:nvPicPr>
          <p:cNvPr id="4" name="Объект 6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16832"/>
            <a:ext cx="4464496" cy="1656184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645024"/>
            <a:ext cx="4022848" cy="30171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4221088"/>
            <a:ext cx="29523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Первых жителей нашей области называли кочевниками.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Земля донских казаков</a:t>
            </a:r>
            <a:endParaRPr lang="ru-RU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6" r="2222" b="10515"/>
          <a:stretch>
            <a:fillRect/>
          </a:stretch>
        </p:blipFill>
        <p:spPr bwMode="auto">
          <a:xfrm>
            <a:off x="611560" y="1844824"/>
            <a:ext cx="3168352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9" r="10381" b="36129"/>
          <a:stretch>
            <a:fillRect/>
          </a:stretch>
        </p:blipFill>
        <p:spPr bwMode="auto">
          <a:xfrm>
            <a:off x="5148064" y="1844824"/>
            <a:ext cx="3506477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ъект 3"/>
          <p:cNvSpPr txBox="1">
            <a:spLocks/>
          </p:cNvSpPr>
          <p:nvPr/>
        </p:nvSpPr>
        <p:spPr>
          <a:xfrm>
            <a:off x="179512" y="3933056"/>
            <a:ext cx="8640960" cy="2808312"/>
          </a:xfrm>
          <a:prstGeom prst="rect">
            <a:avLst/>
          </a:prstGeom>
        </p:spPr>
        <p:txBody>
          <a:bodyPr>
            <a:normAutofit fontScale="4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tabLst/>
              <a:defRPr/>
            </a:pPr>
            <a:r>
              <a:rPr kumimoji="0" lang="ru-RU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С XVI века история донской земли немыслима без казачества. Большая часть степей не была заселена, поэтому именно сюда, в район Дикого поля, устремляется страдающее от крепостного гнета сельское население. Поскольку власть Российского государства не распространялась на эти земли, здесь расцветает казачья вольница. 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tabLst/>
              <a:defRPr/>
            </a:pPr>
            <a:r>
              <a:rPr lang="ru-RU" sz="6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казаков были своеобразные жилища – Курени.</a:t>
            </a: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676328" y="1484784"/>
            <a:ext cx="5216152" cy="4641379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1934 Северо-Кавказский край был разделен на Азово-Черноморский (с центром в Ростове-на-Дону) и Северо-Кавказский (с центром в Пятигорске) края.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13 сентября 1937 года Азово-Черноморский край разделен на Краснодарский край и Ростовскую область.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С официальной датой создания Ростовской области в современных ее границах богатая история донского края продолжила свой ход, тесно переплетаясь как с далеким, так и с недавним прошлым.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16832"/>
            <a:ext cx="3352800" cy="3728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Ростовская область видеоролик</a:t>
            </a:r>
            <a:endParaRPr lang="ru-RU" dirty="0"/>
          </a:p>
        </p:txBody>
      </p:sp>
      <p:pic>
        <p:nvPicPr>
          <p:cNvPr id="2" name="Мульти-Россия - Ростовская область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11560" y="1842681"/>
            <a:ext cx="8068706" cy="45386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70689380_1297713071_chehov_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556792"/>
            <a:ext cx="3528391" cy="4992603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А.П.Чехов</a:t>
            </a:r>
            <a:endParaRPr lang="ru-RU" dirty="0"/>
          </a:p>
        </p:txBody>
      </p:sp>
      <p:sp>
        <p:nvSpPr>
          <p:cNvPr id="5" name="Объект 3"/>
          <p:cNvSpPr txBox="1">
            <a:spLocks/>
          </p:cNvSpPr>
          <p:nvPr/>
        </p:nvSpPr>
        <p:spPr>
          <a:xfrm>
            <a:off x="4283968" y="2276872"/>
            <a:ext cx="4536504" cy="4464496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lvl="0" algn="just">
              <a:spcBef>
                <a:spcPct val="20000"/>
              </a:spcBef>
              <a:buClr>
                <a:schemeClr val="accent1"/>
              </a:buClr>
              <a:buSzPct val="100000"/>
            </a:pPr>
            <a:r>
              <a:rPr lang="ru-RU" sz="2800" dirty="0" smtClean="0"/>
              <a:t> </a:t>
            </a:r>
            <a:r>
              <a:rPr lang="ru-RU" sz="31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hlinkClick r:id="rId3" tooltip="Русская литература"/>
              </a:rPr>
              <a:t>русский</a:t>
            </a:r>
            <a:r>
              <a:rPr lang="ru-RU" sz="31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31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hlinkClick r:id="rId4" tooltip="Писатель"/>
              </a:rPr>
              <a:t>писатель</a:t>
            </a:r>
            <a:r>
              <a:rPr lang="ru-RU" sz="31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прозаик, драматург. Общепризнанный классик мировой литературы. По профессии </a:t>
            </a:r>
            <a:r>
              <a:rPr lang="ru-RU" sz="31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hlinkClick r:id="rId5" tooltip="Врач"/>
              </a:rPr>
              <a:t>врач</a:t>
            </a:r>
            <a:r>
              <a:rPr lang="ru-RU" sz="31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Почётный </a:t>
            </a:r>
            <a:r>
              <a:rPr lang="ru-RU" sz="31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hlinkClick r:id="rId6" tooltip="Академик"/>
              </a:rPr>
              <a:t>академик</a:t>
            </a:r>
            <a:r>
              <a:rPr lang="ru-RU" sz="31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31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hlinkClick r:id="rId7" tooltip="Петербургская академия наук"/>
              </a:rPr>
              <a:t>Императорской Академии наук</a:t>
            </a:r>
            <a:r>
              <a:rPr lang="ru-RU" sz="31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 по разряду изящной словесности (</a:t>
            </a:r>
            <a:r>
              <a:rPr lang="ru-RU" sz="31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hlinkClick r:id="rId8" tooltip="1900"/>
              </a:rPr>
              <a:t>1900</a:t>
            </a:r>
            <a:r>
              <a:rPr lang="ru-RU" sz="31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—</a:t>
            </a:r>
            <a:r>
              <a:rPr lang="ru-RU" sz="31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hlinkClick r:id="rId9" tooltip="1902"/>
              </a:rPr>
              <a:t>1902</a:t>
            </a:r>
            <a:r>
              <a:rPr lang="ru-RU" sz="31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). Один из самых известных </a:t>
            </a:r>
            <a:r>
              <a:rPr lang="ru-RU" sz="31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hlinkClick r:id="rId10" tooltip="Драматург"/>
              </a:rPr>
              <a:t>драматургов</a:t>
            </a:r>
            <a:r>
              <a:rPr lang="ru-RU" sz="31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 мира. Его произведения переведены более чем на 100 языков.</a:t>
            </a:r>
            <a:endParaRPr kumimoji="0" lang="ru-RU" sz="6600" b="1" i="0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48567737_tonnel-225x3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80112" y="1988840"/>
            <a:ext cx="2970330" cy="396044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Шолохов М.А.</a:t>
            </a:r>
            <a:endParaRPr lang="ru-RU" dirty="0"/>
          </a:p>
        </p:txBody>
      </p:sp>
      <p:sp>
        <p:nvSpPr>
          <p:cNvPr id="5" name="Объект 3"/>
          <p:cNvSpPr txBox="1">
            <a:spLocks/>
          </p:cNvSpPr>
          <p:nvPr/>
        </p:nvSpPr>
        <p:spPr>
          <a:xfrm>
            <a:off x="179512" y="2132856"/>
            <a:ext cx="5256584" cy="432048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lvl="0" algn="just">
              <a:spcBef>
                <a:spcPct val="20000"/>
              </a:spcBef>
              <a:buClr>
                <a:schemeClr val="accent1"/>
              </a:buClr>
              <a:buSzPct val="100000"/>
            </a:pPr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	русский советский писатель, киносценарист. Лауреат </a:t>
            </a:r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hlinkClick r:id="rId3" tooltip="Нобелевская премия по литературе"/>
              </a:rPr>
              <a:t>Нобелевской премии по литературе</a:t>
            </a:r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 (</a:t>
            </a:r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hlinkClick r:id="rId4" tooltip="1965 год"/>
              </a:rPr>
              <a:t>1965 год</a:t>
            </a:r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 — «за художественную силу и цельность эпоса о донском казачестве в переломное для России время»), Сталинской премии (1941), Ленинской премии (1960). </a:t>
            </a:r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hlinkClick r:id="rId5" tooltip="Академик"/>
              </a:rPr>
              <a:t>Академик</a:t>
            </a:r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hlinkClick r:id="rId6" tooltip="АН СССР"/>
              </a:rPr>
              <a:t>АН СССР</a:t>
            </a:r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 (</a:t>
            </a:r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hlinkClick r:id="rId7" tooltip="1939"/>
              </a:rPr>
              <a:t>1939</a:t>
            </a:r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). Дважды </a:t>
            </a:r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hlinkClick r:id="rId8" tooltip="Герой Социалистического Труда"/>
              </a:rPr>
              <a:t>Герой Социалистического Труда</a:t>
            </a:r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 (</a:t>
            </a:r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hlinkClick r:id="rId9" tooltip="1967"/>
              </a:rPr>
              <a:t>1967</a:t>
            </a:r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hlinkClick r:id="rId10" tooltip="1980"/>
              </a:rPr>
              <a:t>1980</a:t>
            </a:r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). </a:t>
            </a:r>
          </a:p>
          <a:p>
            <a:pPr lvl="0">
              <a:spcBef>
                <a:spcPct val="20000"/>
              </a:spcBef>
              <a:buClr>
                <a:schemeClr val="accent1"/>
              </a:buClr>
              <a:buSzPct val="100000"/>
            </a:pPr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hlinkClick r:id="rId11" tooltip="Полковник"/>
              </a:rPr>
              <a:t>Полковник</a:t>
            </a:r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 (1943).</a:t>
            </a:r>
            <a:endParaRPr kumimoji="0" lang="ru-RU" sz="6600" b="1" i="0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872067" y="2675467"/>
            <a:ext cx="3195877" cy="3450696"/>
          </a:xfrm>
        </p:spPr>
        <p:txBody>
          <a:bodyPr/>
          <a:lstStyle/>
          <a:p>
            <a:r>
              <a:rPr lang="ru-RU" dirty="0" smtClean="0"/>
              <a:t> русский советский </a:t>
            </a:r>
            <a:r>
              <a:rPr lang="ru-RU" dirty="0" smtClean="0">
                <a:hlinkClick r:id="rId2" tooltip="Писатель"/>
              </a:rPr>
              <a:t>писатель</a:t>
            </a:r>
            <a:r>
              <a:rPr lang="ru-RU" dirty="0" smtClean="0"/>
              <a:t>. Лауреат </a:t>
            </a:r>
            <a:r>
              <a:rPr lang="ru-RU" dirty="0" smtClean="0">
                <a:hlinkClick r:id="rId3" tooltip="Сталинская премия"/>
              </a:rPr>
              <a:t>Сталинской премии</a:t>
            </a:r>
            <a:r>
              <a:rPr lang="ru-RU" dirty="0" smtClean="0"/>
              <a:t> третьей степени (</a:t>
            </a:r>
            <a:r>
              <a:rPr lang="ru-RU" dirty="0" smtClean="0">
                <a:hlinkClick r:id="rId4" tooltip="1950"/>
              </a:rPr>
              <a:t>1950</a:t>
            </a:r>
            <a:r>
              <a:rPr lang="ru-RU" dirty="0" smtClean="0"/>
              <a:t>). Член </a:t>
            </a:r>
            <a:r>
              <a:rPr lang="ru-RU" dirty="0" smtClean="0">
                <a:hlinkClick r:id="rId5" tooltip="РКП(б)"/>
              </a:rPr>
              <a:t>РКП(б)</a:t>
            </a:r>
            <a:r>
              <a:rPr lang="ru-RU" dirty="0" smtClean="0"/>
              <a:t> с </a:t>
            </a:r>
            <a:r>
              <a:rPr lang="ru-RU" dirty="0" smtClean="0">
                <a:hlinkClick r:id="rId6" tooltip="1920 год"/>
              </a:rPr>
              <a:t>1920 года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Василенко И.Д.</a:t>
            </a:r>
            <a:endParaRPr lang="ru-RU" dirty="0"/>
          </a:p>
        </p:txBody>
      </p:sp>
      <p:pic>
        <p:nvPicPr>
          <p:cNvPr id="4" name="Рисунок 3" descr="Vasilenko.jpg"/>
          <p:cNvPicPr>
            <a:picLocks noChangeAspect="1"/>
          </p:cNvPicPr>
          <p:nvPr/>
        </p:nvPicPr>
        <p:blipFill>
          <a:blip r:embed="rId7" cstate="print"/>
          <a:srcRect t="8527" r="1890"/>
          <a:stretch>
            <a:fillRect/>
          </a:stretch>
        </p:blipFill>
        <p:spPr>
          <a:xfrm>
            <a:off x="4644008" y="1484784"/>
            <a:ext cx="3384376" cy="445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44008" y="1862330"/>
            <a:ext cx="3888432" cy="4263833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dirty="0" smtClean="0"/>
              <a:t>15</a:t>
            </a:r>
            <a:r>
              <a:rPr lang="ru-RU" dirty="0"/>
              <a:t> </a:t>
            </a:r>
            <a:r>
              <a:rPr lang="ru-RU" dirty="0">
                <a:hlinkClick r:id="rId2" tooltip="27 августа"/>
              </a:rPr>
              <a:t>(27) августа</a:t>
            </a:r>
            <a:r>
              <a:rPr lang="ru-RU" dirty="0"/>
              <a:t> </a:t>
            </a:r>
            <a:r>
              <a:rPr lang="ru-RU" dirty="0">
                <a:hlinkClick r:id="rId3" tooltip="1896 год"/>
              </a:rPr>
              <a:t>1896</a:t>
            </a:r>
            <a:r>
              <a:rPr lang="ru-RU" dirty="0"/>
              <a:t>, </a:t>
            </a:r>
            <a:r>
              <a:rPr lang="ru-RU" dirty="0">
                <a:hlinkClick r:id="rId4" tooltip="Таганрог"/>
              </a:rPr>
              <a:t>Таганрог</a:t>
            </a:r>
            <a:r>
              <a:rPr lang="ru-RU" dirty="0"/>
              <a:t> — </a:t>
            </a:r>
            <a:r>
              <a:rPr lang="ru-RU" dirty="0">
                <a:hlinkClick r:id="rId5" tooltip="19 июля"/>
              </a:rPr>
              <a:t>19 июля</a:t>
            </a:r>
            <a:r>
              <a:rPr lang="ru-RU" dirty="0"/>
              <a:t> </a:t>
            </a:r>
            <a:r>
              <a:rPr lang="ru-RU" dirty="0">
                <a:hlinkClick r:id="rId6" tooltip="1984 год"/>
              </a:rPr>
              <a:t>1984</a:t>
            </a:r>
            <a:r>
              <a:rPr lang="ru-RU" dirty="0"/>
              <a:t>, </a:t>
            </a:r>
            <a:r>
              <a:rPr lang="ru-RU" dirty="0">
                <a:hlinkClick r:id="rId7" tooltip="Москва"/>
              </a:rPr>
              <a:t>Москва</a:t>
            </a:r>
            <a:r>
              <a:rPr lang="ru-RU" dirty="0"/>
              <a:t>) — советская </a:t>
            </a:r>
            <a:r>
              <a:rPr lang="ru-RU" dirty="0">
                <a:hlinkClick r:id="rId8" tooltip="Актриса"/>
              </a:rPr>
              <a:t>актриса</a:t>
            </a:r>
            <a:r>
              <a:rPr lang="ru-RU" dirty="0"/>
              <a:t> театра и кино. Современными журналистами часто именуется «одной из величайших русских актрис </a:t>
            </a:r>
            <a:r>
              <a:rPr lang="ru-RU" dirty="0">
                <a:hlinkClick r:id="rId9" tooltip="XX век"/>
              </a:rPr>
              <a:t>XX века</a:t>
            </a:r>
            <a:r>
              <a:rPr lang="ru-RU" dirty="0"/>
              <a:t>» и «королевой второго плана</a:t>
            </a:r>
            <a:r>
              <a:rPr lang="ru-RU" dirty="0" smtClean="0"/>
              <a:t>». </a:t>
            </a:r>
            <a:r>
              <a:rPr lang="ru-RU" dirty="0"/>
              <a:t>В сознании российского общества Раневскую, наверное, чаще всего связывают со множеством её изречений, большинство из которых стали </a:t>
            </a:r>
            <a:r>
              <a:rPr lang="ru-RU" dirty="0" smtClean="0"/>
              <a:t>крылатыми.</a:t>
            </a:r>
            <a:endParaRPr lang="ru-RU" dirty="0"/>
          </a:p>
          <a:p>
            <a:pPr algn="ctr"/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Фаина Раневская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6" t="5378" r="8855"/>
          <a:stretch/>
        </p:blipFill>
        <p:spPr bwMode="auto">
          <a:xfrm>
            <a:off x="467544" y="1862330"/>
            <a:ext cx="3856777" cy="4314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989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869568" y="2492896"/>
            <a:ext cx="3950904" cy="4092151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>
                <a:hlinkClick r:id="rId2" tooltip="11 сентября"/>
              </a:rPr>
              <a:t>11сентября</a:t>
            </a:r>
            <a:r>
              <a:rPr lang="ru-RU" dirty="0"/>
              <a:t> </a:t>
            </a:r>
            <a:r>
              <a:rPr lang="ru-RU" dirty="0">
                <a:hlinkClick r:id="rId3" tooltip="1961 год"/>
              </a:rPr>
              <a:t>1961</a:t>
            </a:r>
            <a:r>
              <a:rPr lang="ru-RU" dirty="0"/>
              <a:t>, </a:t>
            </a:r>
            <a:r>
              <a:rPr lang="ru-RU" dirty="0">
                <a:hlinkClick r:id="rId4" tooltip="Таганрог"/>
              </a:rPr>
              <a:t>Таганрог</a:t>
            </a:r>
            <a:r>
              <a:rPr lang="ru-RU" dirty="0" smtClean="0"/>
              <a:t>,</a:t>
            </a:r>
            <a:r>
              <a:rPr lang="ru-RU" dirty="0"/>
              <a:t> — советский и </a:t>
            </a:r>
            <a:r>
              <a:rPr lang="ru-RU" dirty="0">
                <a:hlinkClick r:id="rId5" tooltip="Россия"/>
              </a:rPr>
              <a:t>российский</a:t>
            </a:r>
            <a:r>
              <a:rPr lang="ru-RU" dirty="0"/>
              <a:t> актёр театра и кино, певец. </a:t>
            </a:r>
            <a:r>
              <a:rPr lang="ru-RU" dirty="0">
                <a:hlinkClick r:id="rId6" tooltip="Народный артист России"/>
              </a:rPr>
              <a:t>Народный артист России</a:t>
            </a:r>
            <a:r>
              <a:rPr lang="ru-RU" dirty="0"/>
              <a:t> (</a:t>
            </a:r>
            <a:r>
              <a:rPr lang="ru-RU" dirty="0">
                <a:hlinkClick r:id="rId7" tooltip="2011"/>
              </a:rPr>
              <a:t>2011</a:t>
            </a:r>
            <a:r>
              <a:rPr lang="ru-RU" dirty="0" smtClean="0"/>
              <a:t>).</a:t>
            </a:r>
            <a:r>
              <a:rPr lang="ru-RU" dirty="0"/>
              <a:t> </a:t>
            </a:r>
            <a:r>
              <a:rPr lang="ru-RU" dirty="0" smtClean="0"/>
              <a:t>Родился в </a:t>
            </a:r>
            <a:r>
              <a:rPr lang="ru-RU" dirty="0"/>
              <a:t>семье строителя и работницы </a:t>
            </a:r>
            <a:r>
              <a:rPr lang="ru-RU" dirty="0" smtClean="0"/>
              <a:t>хлебозавода. </a:t>
            </a:r>
            <a:r>
              <a:rPr lang="ru-RU" dirty="0"/>
              <a:t>Мечтал быть клоуном и даже ходил в кружок. </a:t>
            </a:r>
            <a:r>
              <a:rPr lang="ru-RU" dirty="0" smtClean="0"/>
              <a:t>Чтобы прокормить семью, работал дворником в детском саду.</a:t>
            </a:r>
          </a:p>
          <a:p>
            <a:r>
              <a:rPr lang="ru-RU" dirty="0"/>
              <a:t>Фильмы с его участием</a:t>
            </a:r>
            <a:r>
              <a:rPr lang="ru-RU" dirty="0" smtClean="0"/>
              <a:t>: Сваты, Исаев, Против течения, День радио и др.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Федор Добронравов</a:t>
            </a:r>
            <a:endParaRPr lang="ru-RU" dirty="0"/>
          </a:p>
        </p:txBody>
      </p:sp>
      <p:pic>
        <p:nvPicPr>
          <p:cNvPr id="5122" name="Picture 2" descr="http://www.svati.tv/images/photogallery_images/1/2/785_big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1" r="25790" b="12017"/>
          <a:stretch/>
        </p:blipFill>
        <p:spPr bwMode="auto">
          <a:xfrm>
            <a:off x="207033" y="1556792"/>
            <a:ext cx="4662535" cy="50282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99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2276872"/>
            <a:ext cx="8280920" cy="374441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…Все края, да, в России прелестные,</a:t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Да у них красота ведь своя.</a:t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А мне всех же дороже чудесная</a:t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Вся Ростовская область моя…..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292080" y="2675466"/>
            <a:ext cx="3240360" cy="3633853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(</a:t>
            </a:r>
            <a:r>
              <a:rPr lang="ru-RU" dirty="0"/>
              <a:t>2 июля 1976, Таганрог, Ростовская область, РСФСР, СССР) — российский актёр театра и кино</a:t>
            </a:r>
            <a:r>
              <a:rPr lang="ru-RU" dirty="0" smtClean="0"/>
              <a:t>.</a:t>
            </a:r>
          </a:p>
          <a:p>
            <a:r>
              <a:rPr lang="ru-RU" dirty="0" smtClean="0"/>
              <a:t>Фильмы с его участием: Брестская крепость, Бой с тенью, Родина ждет, Скорый «Москва-Россия» и другие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Павел Деревянко</a:t>
            </a:r>
            <a:endParaRPr lang="ru-RU" dirty="0"/>
          </a:p>
        </p:txBody>
      </p:sp>
      <p:pic>
        <p:nvPicPr>
          <p:cNvPr id="6146" name="Picture 2" descr="http://depablo.ru/sites/default/files/03032010-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13"/>
          <a:stretch/>
        </p:blipFill>
        <p:spPr bwMode="auto">
          <a:xfrm>
            <a:off x="467544" y="1868281"/>
            <a:ext cx="4407372" cy="411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93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427984" y="2675467"/>
            <a:ext cx="3852416" cy="3450696"/>
          </a:xfrm>
        </p:spPr>
        <p:txBody>
          <a:bodyPr>
            <a:normAutofit fontScale="92500"/>
          </a:bodyPr>
          <a:lstStyle/>
          <a:p>
            <a:r>
              <a:rPr lang="ru-RU" dirty="0"/>
              <a:t>17 августа 1963, </a:t>
            </a:r>
            <a:r>
              <a:rPr lang="ru-RU" dirty="0" smtClean="0"/>
              <a:t>Таганрог </a:t>
            </a:r>
            <a:r>
              <a:rPr lang="ru-RU" dirty="0"/>
              <a:t>— советский и российский актёр театра и кино, заслуженный артист </a:t>
            </a:r>
            <a:r>
              <a:rPr lang="ru-RU" dirty="0" smtClean="0"/>
              <a:t>России.</a:t>
            </a:r>
          </a:p>
          <a:p>
            <a:r>
              <a:rPr lang="ru-RU" dirty="0"/>
              <a:t>Фильмы с его </a:t>
            </a:r>
            <a:r>
              <a:rPr lang="ru-RU" dirty="0" smtClean="0"/>
              <a:t>участием:</a:t>
            </a:r>
            <a:r>
              <a:rPr lang="ru-RU" dirty="0"/>
              <a:t> </a:t>
            </a:r>
            <a:r>
              <a:rPr lang="ru-RU" dirty="0" smtClean="0"/>
              <a:t>Сваты, Молодежка,  Мины в фарватере, Ликвидация, Разведчицы и др.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Николай Добрынин</a:t>
            </a:r>
            <a:endParaRPr lang="ru-RU" dirty="0"/>
          </a:p>
        </p:txBody>
      </p:sp>
      <p:pic>
        <p:nvPicPr>
          <p:cNvPr id="7170" name="Picture 2" descr="http://www.golddisk.ru/people_photos/50/5072/big/5072_4bc942e2f9cc0367f3f44485320514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5" b="31210"/>
          <a:stretch/>
        </p:blipFill>
        <p:spPr bwMode="auto">
          <a:xfrm>
            <a:off x="179512" y="1913442"/>
            <a:ext cx="4032448" cy="477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34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788024" y="2675467"/>
            <a:ext cx="3492376" cy="3450696"/>
          </a:xfrm>
        </p:spPr>
        <p:txBody>
          <a:bodyPr>
            <a:normAutofit lnSpcReduction="10000"/>
          </a:bodyPr>
          <a:lstStyle/>
          <a:p>
            <a:r>
              <a:rPr lang="ru-RU" dirty="0"/>
              <a:t>8 марта 1983 года; </a:t>
            </a:r>
            <a:r>
              <a:rPr lang="ru-RU" dirty="0" smtClean="0"/>
              <a:t>Таганрог</a:t>
            </a:r>
            <a:r>
              <a:rPr lang="ru-RU" dirty="0"/>
              <a:t> </a:t>
            </a:r>
            <a:r>
              <a:rPr lang="ru-RU" dirty="0" smtClean="0"/>
              <a:t>— </a:t>
            </a:r>
            <a:r>
              <a:rPr lang="ru-RU" dirty="0"/>
              <a:t>российский актёр, актёр дубляжа</a:t>
            </a:r>
            <a:r>
              <a:rPr lang="ru-RU" dirty="0" smtClean="0"/>
              <a:t>.</a:t>
            </a:r>
          </a:p>
          <a:p>
            <a:r>
              <a:rPr lang="ru-RU" dirty="0"/>
              <a:t>Фильмы с его участием</a:t>
            </a:r>
            <a:r>
              <a:rPr lang="ru-RU" dirty="0" smtClean="0"/>
              <a:t>: Не родись красивой, кодекс чести-2, Оттепель, Горюнов и др.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Виктор Добронравов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04864"/>
            <a:ext cx="3771900" cy="377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43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5754968"/>
          </a:xfrm>
        </p:spPr>
        <p:txBody>
          <a:bodyPr>
            <a:normAutofit/>
          </a:bodyPr>
          <a:lstStyle/>
          <a:p>
            <a:r>
              <a:rPr lang="ru-RU" sz="6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«Знание родного края – наша сила и величие Родины».</a:t>
            </a:r>
            <a:br>
              <a:rPr lang="ru-RU" sz="6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Ф.А.Щербина</a:t>
            </a:r>
            <a:br>
              <a:rPr lang="ru-RU" sz="6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Самбек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4221088"/>
            <a:ext cx="3591597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Что я могу сделать для процветания Ростовской области?</a:t>
            </a:r>
            <a:endParaRPr lang="ru-RU" dirty="0"/>
          </a:p>
        </p:txBody>
      </p:sp>
      <p:pic>
        <p:nvPicPr>
          <p:cNvPr id="5" name="Рисунок 4" descr="f654x654px-12004125554c29934fbdb030717236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08304" y="1988840"/>
            <a:ext cx="1538856" cy="2318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82c918c4b1a1c86fe668940a7075a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1844824"/>
            <a:ext cx="3203848" cy="2446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Новочеркасский_кафедральный_собор_и_памятник_Ермаку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35896" y="1916832"/>
            <a:ext cx="3516678" cy="2399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4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60032" y="4293096"/>
            <a:ext cx="3024336" cy="2272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63688" y="1601416"/>
            <a:ext cx="6480719" cy="525658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здесь, на Дону,</a:t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Пахнет степью вода,</a:t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Прикоснёшься губами –</a:t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Не уйдёшь никуда.</a:t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земли этой милой,</a:t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дана нам судьбой,</a:t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Мне уйти не под силу,</a:t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расстаться с тобой.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knu.znate.ru/pars_docs/refs/568/567445/567445_html_m15601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04864"/>
            <a:ext cx="1696921" cy="46531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24744"/>
            <a:ext cx="8856984" cy="5208000"/>
          </a:xfrm>
        </p:spPr>
      </p:pic>
      <p:sp>
        <p:nvSpPr>
          <p:cNvPr id="2" name="TextBox 1"/>
          <p:cNvSpPr txBox="1"/>
          <p:nvPr/>
        </p:nvSpPr>
        <p:spPr>
          <a:xfrm>
            <a:off x="406152" y="0"/>
            <a:ext cx="84249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Протяженность границ Ростовской области </a:t>
            </a:r>
          </a:p>
          <a:p>
            <a:pPr algn="ctr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2280 км</a:t>
            </a:r>
            <a:endParaRPr lang="ru-RU" sz="28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41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908720"/>
            <a:ext cx="8363272" cy="2160240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На территории Ростовской области площадью 100,8 тыс. кв. км могли бы разместиться три таких 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государства 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как </a:t>
            </a:r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40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</a:rPr>
              <a:t>Бельгия,</a:t>
            </a:r>
            <a:br>
              <a:rPr lang="ru-RU" sz="40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4000" b="1" dirty="0">
                <a:solidFill>
                  <a:schemeClr val="tx2">
                    <a:lumMod val="50000"/>
                  </a:schemeClr>
                </a:solidFill>
              </a:rPr>
              <a:t>Голландия и </a:t>
            </a:r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40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</a:rPr>
              <a:t>Дания вместе взятые!</a:t>
            </a:r>
            <a:r>
              <a:rPr lang="ru-RU" dirty="0" smtClean="0"/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 descr="http://nikolschool.ucoz.ru/interesno/karta_r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8" t="3383" r="-864" b="14572"/>
          <a:stretch/>
        </p:blipFill>
        <p:spPr bwMode="auto">
          <a:xfrm>
            <a:off x="87871" y="2852936"/>
            <a:ext cx="3644560" cy="370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bio-energy.com.ua/images/1242098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429000"/>
            <a:ext cx="1513095" cy="148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kruiser.com.ua/wp-content/uploads/2011/09/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821811"/>
            <a:ext cx="1373929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personalguide.ru/upload/2010/06/22/Belg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528" y="3309643"/>
            <a:ext cx="1898119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64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3" y="2564904"/>
            <a:ext cx="6048671" cy="4032448"/>
          </a:xfrm>
        </p:spPr>
        <p:txBody>
          <a:bodyPr>
            <a:normAutofit/>
          </a:bodyPr>
          <a:lstStyle/>
          <a:p>
            <a:r>
              <a:rPr lang="ru-RU" b="1" dirty="0" smtClean="0"/>
              <a:t>Ростов-на-Дону – город воинской славы;</a:t>
            </a:r>
          </a:p>
          <a:p>
            <a:r>
              <a:rPr lang="ru-RU" b="1" dirty="0"/>
              <a:t>Таганрог– город воинской </a:t>
            </a:r>
            <a:r>
              <a:rPr lang="ru-RU" b="1" dirty="0" smtClean="0"/>
              <a:t>славы;</a:t>
            </a:r>
          </a:p>
          <a:p>
            <a:r>
              <a:rPr lang="ru-RU" dirty="0" smtClean="0"/>
              <a:t>Шахты;</a:t>
            </a:r>
          </a:p>
          <a:p>
            <a:r>
              <a:rPr lang="ru-RU" dirty="0" smtClean="0"/>
              <a:t>Новочеркасск;</a:t>
            </a:r>
          </a:p>
          <a:p>
            <a:r>
              <a:rPr lang="ru-RU" dirty="0" smtClean="0"/>
              <a:t>Волгодонск;</a:t>
            </a:r>
          </a:p>
          <a:p>
            <a:r>
              <a:rPr lang="ru-RU" dirty="0" smtClean="0"/>
              <a:t>Новошахтинск;</a:t>
            </a:r>
          </a:p>
          <a:p>
            <a:r>
              <a:rPr lang="ru-RU" dirty="0" smtClean="0"/>
              <a:t>Батайск;</a:t>
            </a:r>
          </a:p>
          <a:p>
            <a:r>
              <a:rPr lang="ru-RU" dirty="0" smtClean="0"/>
              <a:t>Азов;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Крупными городами в Ростовской области являются:</a:t>
            </a:r>
            <a:endParaRPr lang="ru-RU" dirty="0"/>
          </a:p>
        </p:txBody>
      </p:sp>
      <p:pic>
        <p:nvPicPr>
          <p:cNvPr id="3074" name="Picture 2" descr="https://autotravel.ru/phalbum/90721/18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4" t="16103" r="10493" b="15384"/>
          <a:stretch/>
        </p:blipFill>
        <p:spPr bwMode="auto">
          <a:xfrm>
            <a:off x="3707904" y="3513148"/>
            <a:ext cx="5178582" cy="33407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868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208256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Область занимает 6 место </a:t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численности населения.</a:t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Народы, проживающие на территории Ростовской области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0092487"/>
              </p:ext>
            </p:extLst>
          </p:nvPr>
        </p:nvGraphicFramePr>
        <p:xfrm>
          <a:off x="827584" y="2708920"/>
          <a:ext cx="7408862" cy="3451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276872"/>
            <a:ext cx="3631385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7584" y="476672"/>
            <a:ext cx="7488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Герб Ростовской области</a:t>
            </a:r>
            <a:endParaRPr lang="ru-RU" sz="5400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204864"/>
            <a:ext cx="4940398" cy="3285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Флаг Ростовской области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78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042_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88844" y="2674938"/>
            <a:ext cx="5174250" cy="3451225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Губернатор Ростовской области</a:t>
            </a:r>
            <a:br>
              <a:rPr lang="ru-RU" dirty="0" smtClean="0"/>
            </a:br>
            <a:r>
              <a:rPr lang="ru-RU" dirty="0" smtClean="0"/>
              <a:t>Василий Юрьевич Голубев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455</TotalTime>
  <Words>305</Words>
  <Application>Microsoft Office PowerPoint</Application>
  <PresentationFormat>Экран (4:3)</PresentationFormat>
  <Paragraphs>57</Paragraphs>
  <Slides>25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Волна</vt:lpstr>
      <vt:lpstr>Ростовская область  – наша малая Родина.  Любим! Ценим! Гордимся!</vt:lpstr>
      <vt:lpstr>Презентация PowerPoint</vt:lpstr>
      <vt:lpstr>Презентация PowerPoint</vt:lpstr>
      <vt:lpstr>На территории Ростовской области площадью 100,8 тыс. кв. км могли бы разместиться три таких государства как  Бельгия,  Голландия и  Дания вместе взятые!. </vt:lpstr>
      <vt:lpstr>Крупными городами в Ростовской области являются:</vt:lpstr>
      <vt:lpstr>Область занимает 6 место  по численности населения. Народы, проживающие на территории Ростовской области</vt:lpstr>
      <vt:lpstr>Презентация PowerPoint</vt:lpstr>
      <vt:lpstr>Флаг Ростовской области</vt:lpstr>
      <vt:lpstr>Губернатор Ростовской области Василий Юрьевич Голубев</vt:lpstr>
      <vt:lpstr>Ростовская область – один из крупнейших на юге России центров</vt:lpstr>
      <vt:lpstr>Танаис – историческое наследие </vt:lpstr>
      <vt:lpstr>Земля донских казаков</vt:lpstr>
      <vt:lpstr>Презентация PowerPoint</vt:lpstr>
      <vt:lpstr>Ростовская область видеоролик</vt:lpstr>
      <vt:lpstr>А.П.Чехов</vt:lpstr>
      <vt:lpstr>Шолохов М.А.</vt:lpstr>
      <vt:lpstr>Василенко И.Д.</vt:lpstr>
      <vt:lpstr>Фаина Раневская</vt:lpstr>
      <vt:lpstr>Федор Добронравов</vt:lpstr>
      <vt:lpstr>Павел Деревянко</vt:lpstr>
      <vt:lpstr>Николай Добрынин</vt:lpstr>
      <vt:lpstr>Виктор Добронравов</vt:lpstr>
      <vt:lpstr>«Знание родного края – наша сила и величие Родины».  Ф.А.Щербина </vt:lpstr>
      <vt:lpstr>Что я могу сделать для процветания Ростовской области?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911</dc:creator>
  <cp:lastModifiedBy>1 группа!</cp:lastModifiedBy>
  <cp:revision>37</cp:revision>
  <dcterms:created xsi:type="dcterms:W3CDTF">2016-01-13T07:39:57Z</dcterms:created>
  <dcterms:modified xsi:type="dcterms:W3CDTF">2016-02-23T11:59:42Z</dcterms:modified>
</cp:coreProperties>
</file>